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0"/>
  </p:notesMasterIdLst>
  <p:sldIdLst>
    <p:sldId id="441" r:id="rId2"/>
    <p:sldId id="454" r:id="rId3"/>
    <p:sldId id="455" r:id="rId4"/>
    <p:sldId id="456" r:id="rId5"/>
    <p:sldId id="457" r:id="rId6"/>
    <p:sldId id="458" r:id="rId7"/>
    <p:sldId id="459" r:id="rId8"/>
    <p:sldId id="460" r:id="rId9"/>
    <p:sldId id="470" r:id="rId10"/>
    <p:sldId id="461" r:id="rId11"/>
    <p:sldId id="462" r:id="rId12"/>
    <p:sldId id="463" r:id="rId13"/>
    <p:sldId id="464" r:id="rId14"/>
    <p:sldId id="468" r:id="rId15"/>
    <p:sldId id="465" r:id="rId16"/>
    <p:sldId id="466" r:id="rId17"/>
    <p:sldId id="469" r:id="rId18"/>
    <p:sldId id="467"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72424" autoAdjust="0"/>
  </p:normalViewPr>
  <p:slideViewPr>
    <p:cSldViewPr snapToGrid="0" snapToObjects="1">
      <p:cViewPr varScale="1">
        <p:scale>
          <a:sx n="31" d="100"/>
          <a:sy n="31" d="100"/>
        </p:scale>
        <p:origin x="-1740" y="-96"/>
      </p:cViewPr>
      <p:guideLst>
        <p:guide orient="horz" pos="3248"/>
        <p:guide/>
      </p:guideLst>
    </p:cSldViewPr>
  </p:slideViewPr>
  <p:notesTextViewPr>
    <p:cViewPr>
      <p:scale>
        <a:sx n="125" d="100"/>
        <a:sy n="125"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dirty="0"/>
          </a:p>
        </p:txBody>
      </p:sp>
    </p:spTree>
    <p:extLst>
      <p:ext uri="{BB962C8B-B14F-4D97-AF65-F5344CB8AC3E}">
        <p14:creationId xmlns:p14="http://schemas.microsoft.com/office/powerpoint/2010/main" xmlns=""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a:p>
        </p:txBody>
      </p:sp>
    </p:spTree>
    <p:extLst>
      <p:ext uri="{BB962C8B-B14F-4D97-AF65-F5344CB8AC3E}">
        <p14:creationId xmlns:p14="http://schemas.microsoft.com/office/powerpoint/2010/main" xmlns="" val="2860701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US" dirty="0" smtClean="0"/>
              <a:t>Ask delegates who signaled that they were involved in research projects or were aware of research projects being conducted at their site to consider if the ethical considerations described in the previous two slides are applied in these research projects</a:t>
            </a:r>
          </a:p>
        </p:txBody>
      </p:sp>
      <p:sp>
        <p:nvSpPr>
          <p:cNvPr id="4" name="Slide Number Placeholder 3"/>
          <p:cNvSpPr>
            <a:spLocks noGrp="1"/>
          </p:cNvSpPr>
          <p:nvPr>
            <p:ph type="sldNum" sz="quarter" idx="10"/>
          </p:nvPr>
        </p:nvSpPr>
        <p:spPr/>
        <p:txBody>
          <a:bodyPr/>
          <a:lstStyle/>
          <a:p>
            <a:fld id="{60D50E78-7CF9-443C-B914-D2AE7360FDEC}" type="slidenum">
              <a:rPr lang="en-US" smtClean="0"/>
              <a:pPr/>
              <a:t>11</a:t>
            </a:fld>
            <a:endParaRPr lang="en-US"/>
          </a:p>
        </p:txBody>
      </p:sp>
    </p:spTree>
    <p:extLst>
      <p:ext uri="{BB962C8B-B14F-4D97-AF65-F5344CB8AC3E}">
        <p14:creationId xmlns:p14="http://schemas.microsoft.com/office/powerpoint/2010/main" xmlns="" val="1326587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Explain that routine public health surveillance is not the same as epidemiological research</a:t>
            </a:r>
          </a:p>
          <a:p>
            <a:pPr marL="170164" indent="-170164">
              <a:buFont typeface="Arial" panose="020B0604020202020204" pitchFamily="34" charset="0"/>
              <a:buChar char="•"/>
            </a:pPr>
            <a:r>
              <a:rPr lang="en-US" dirty="0" smtClean="0"/>
              <a:t>Public health surveillance</a:t>
            </a:r>
            <a:r>
              <a:rPr lang="en-US" i="1" dirty="0" smtClean="0"/>
              <a:t> is </a:t>
            </a:r>
            <a:r>
              <a:rPr lang="en-US" dirty="0" smtClean="0"/>
              <a:t>generally authorised by legislators and carried out by public health officials. Unlike research, surveillance is not intended to generate or contribute to generalisable knowledge</a:t>
            </a:r>
            <a:endParaRPr lang="en-US" i="1" dirty="0" smtClean="0"/>
          </a:p>
          <a:p>
            <a:pPr marL="170164" indent="-170164">
              <a:buFont typeface="Arial" panose="020B0604020202020204" pitchFamily="34" charset="0"/>
              <a:buChar char="•"/>
            </a:pPr>
            <a:r>
              <a:rPr lang="en-ZA" dirty="0" smtClean="0"/>
              <a:t>Review slide content</a:t>
            </a:r>
          </a:p>
        </p:txBody>
      </p:sp>
      <p:sp>
        <p:nvSpPr>
          <p:cNvPr id="4" name="Slide Number Placeholder 3"/>
          <p:cNvSpPr>
            <a:spLocks noGrp="1"/>
          </p:cNvSpPr>
          <p:nvPr>
            <p:ph type="sldNum" sz="quarter" idx="10"/>
          </p:nvPr>
        </p:nvSpPr>
        <p:spPr/>
        <p:txBody>
          <a:bodyPr/>
          <a:lstStyle/>
          <a:p>
            <a:fld id="{60D50E78-7CF9-443C-B914-D2AE7360FDEC}" type="slidenum">
              <a:rPr lang="en-US" smtClean="0"/>
              <a:pPr/>
              <a:t>12</a:t>
            </a:fld>
            <a:endParaRPr lang="en-US"/>
          </a:p>
        </p:txBody>
      </p:sp>
    </p:spTree>
    <p:extLst>
      <p:ext uri="{BB962C8B-B14F-4D97-AF65-F5344CB8AC3E}">
        <p14:creationId xmlns:p14="http://schemas.microsoft.com/office/powerpoint/2010/main" xmlns="" val="2794418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in order for surveillance to be effective, the data must be comprehensive</a:t>
            </a:r>
          </a:p>
          <a:p>
            <a:pPr marL="170164" indent="-170164">
              <a:buFont typeface="Arial" panose="020B0604020202020204" pitchFamily="34" charset="0"/>
              <a:buChar char="•"/>
            </a:pPr>
            <a:r>
              <a:rPr lang="en-US" dirty="0" smtClean="0"/>
              <a:t>For this reason, individuals are generally not given the right to opt out of having their information used for purposes of surveillance</a:t>
            </a:r>
          </a:p>
          <a:p>
            <a:pPr marL="170164" indent="-170164">
              <a:buFont typeface="Arial" panose="020B0604020202020204" pitchFamily="34" charset="0"/>
              <a:buChar char="•"/>
            </a:pPr>
            <a:r>
              <a:rPr lang="en-US" dirty="0" smtClean="0"/>
              <a:t>Because participation in surveillance activities is not optional, it would be misleading to ask the subjects to provide informed consent Nonetheless, it is desirable to inform individuals when information taken in clinical contexts will be used for purposes of public health surveillance</a:t>
            </a:r>
          </a:p>
          <a:p>
            <a:pPr marL="170164" indent="-170164">
              <a:buFont typeface="Arial" panose="020B0604020202020204" pitchFamily="34" charset="0"/>
              <a:buChar char="•"/>
            </a:pPr>
            <a:r>
              <a:rPr lang="en-US" i="1" dirty="0" smtClean="0"/>
              <a:t>Review slide content</a:t>
            </a:r>
          </a:p>
        </p:txBody>
      </p:sp>
      <p:sp>
        <p:nvSpPr>
          <p:cNvPr id="4" name="Slide Number Placeholder 3"/>
          <p:cNvSpPr>
            <a:spLocks noGrp="1"/>
          </p:cNvSpPr>
          <p:nvPr>
            <p:ph type="sldNum" sz="quarter" idx="10"/>
          </p:nvPr>
        </p:nvSpPr>
        <p:spPr/>
        <p:txBody>
          <a:bodyPr/>
          <a:lstStyle/>
          <a:p>
            <a:fld id="{60D50E78-7CF9-443C-B914-D2AE7360FDEC}" type="slidenum">
              <a:rPr lang="en-US" smtClean="0"/>
              <a:pPr/>
              <a:t>13</a:t>
            </a:fld>
            <a:endParaRPr lang="en-US"/>
          </a:p>
        </p:txBody>
      </p:sp>
    </p:spTree>
    <p:extLst>
      <p:ext uri="{BB962C8B-B14F-4D97-AF65-F5344CB8AC3E}">
        <p14:creationId xmlns:p14="http://schemas.microsoft.com/office/powerpoint/2010/main" xmlns="" val="1798704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i="1" dirty="0" smtClean="0"/>
              <a:t>Review slide content</a:t>
            </a:r>
          </a:p>
        </p:txBody>
      </p:sp>
      <p:sp>
        <p:nvSpPr>
          <p:cNvPr id="4" name="Slide Number Placeholder 3"/>
          <p:cNvSpPr>
            <a:spLocks noGrp="1"/>
          </p:cNvSpPr>
          <p:nvPr>
            <p:ph type="sldNum" sz="quarter" idx="10"/>
          </p:nvPr>
        </p:nvSpPr>
        <p:spPr/>
        <p:txBody>
          <a:bodyPr/>
          <a:lstStyle/>
          <a:p>
            <a:fld id="{60D50E78-7CF9-443C-B914-D2AE7360FDEC}" type="slidenum">
              <a:rPr lang="en-US" smtClean="0"/>
              <a:pPr/>
              <a:t>14</a:t>
            </a:fld>
            <a:endParaRPr lang="en-US"/>
          </a:p>
        </p:txBody>
      </p:sp>
    </p:spTree>
    <p:extLst>
      <p:ext uri="{BB962C8B-B14F-4D97-AF65-F5344CB8AC3E}">
        <p14:creationId xmlns:p14="http://schemas.microsoft.com/office/powerpoint/2010/main" xmlns="" val="1798704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there are specific ethical issues that apply to epidemiological research on TB, including research with medical records and stored blood samples</a:t>
            </a:r>
          </a:p>
          <a:p>
            <a:pPr marL="170164" indent="-170164">
              <a:buFont typeface="Arial" panose="020B0604020202020204" pitchFamily="34" charset="0"/>
              <a:buChar char="•"/>
            </a:pPr>
            <a:r>
              <a:rPr lang="en-US" i="1" dirty="0" smtClean="0"/>
              <a:t>Review slide content</a:t>
            </a:r>
            <a:endParaRPr lang="en-US" i="1"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15</a:t>
            </a:fld>
            <a:endParaRPr lang="en-US"/>
          </a:p>
        </p:txBody>
      </p:sp>
    </p:spTree>
    <p:extLst>
      <p:ext uri="{BB962C8B-B14F-4D97-AF65-F5344CB8AC3E}">
        <p14:creationId xmlns:p14="http://schemas.microsoft.com/office/powerpoint/2010/main" xmlns="" val="1150754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As much as research on the various aspects of TB care and control is necessary, there are circumstances/conditions in which biomedical research trials should not be performed</a:t>
            </a:r>
          </a:p>
          <a:p>
            <a:pPr marL="170164" indent="-170164">
              <a:buFont typeface="Arial" panose="020B0604020202020204" pitchFamily="34" charset="0"/>
              <a:buChar char="•"/>
            </a:pPr>
            <a:r>
              <a:rPr lang="en-ZA" i="1" dirty="0" smtClean="0"/>
              <a:t>Review slide content</a:t>
            </a:r>
            <a:endParaRPr lang="en-US" i="1" dirty="0" smtClean="0"/>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16</a:t>
            </a:fld>
            <a:endParaRPr lang="en-US"/>
          </a:p>
        </p:txBody>
      </p:sp>
    </p:spTree>
    <p:extLst>
      <p:ext uri="{BB962C8B-B14F-4D97-AF65-F5344CB8AC3E}">
        <p14:creationId xmlns:p14="http://schemas.microsoft.com/office/powerpoint/2010/main" xmlns="" val="1095499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smtClean="0"/>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17</a:t>
            </a:fld>
            <a:endParaRPr lang="en-US"/>
          </a:p>
        </p:txBody>
      </p:sp>
    </p:spTree>
    <p:extLst>
      <p:ext uri="{BB962C8B-B14F-4D97-AF65-F5344CB8AC3E}">
        <p14:creationId xmlns:p14="http://schemas.microsoft.com/office/powerpoint/2010/main" xmlns="" val="1095499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address these </a:t>
            </a:r>
          </a:p>
          <a:p>
            <a:pPr marL="170164" indent="-170164" defTabSz="907542" eaLnBrk="1" fontAlgn="auto" hangingPunct="1">
              <a:spcBef>
                <a:spcPts val="0"/>
              </a:spcBef>
              <a:spcAft>
                <a:spcPts val="0"/>
              </a:spcAft>
              <a:buFont typeface="Arial" panose="020B0604020202020204" pitchFamily="34" charset="0"/>
              <a:buChar char="•"/>
              <a:defRPr/>
            </a:pPr>
            <a:r>
              <a:rPr lang="en-US" strike="noStrike" baseline="0" dirty="0" smtClean="0"/>
              <a:t>This is the end of the module on ‘Research on TB Care and Control’</a:t>
            </a:r>
          </a:p>
          <a:p>
            <a:pPr marL="170164" indent="-170164" defTabSz="907542" eaLnBrk="1" fontAlgn="auto" hangingPunct="1">
              <a:spcBef>
                <a:spcPts val="0"/>
              </a:spcBef>
              <a:spcAft>
                <a:spcPts val="0"/>
              </a:spcAft>
              <a:buFont typeface="Arial" panose="020B0604020202020204" pitchFamily="34" charset="0"/>
              <a:buChar char="•"/>
              <a:defRPr/>
            </a:pPr>
            <a:r>
              <a:rPr lang="en-US" strike="noStrike" baseline="0" dirty="0" smtClean="0"/>
              <a:t>This brings us to the final module, which is the ‘Conclusion’  </a:t>
            </a:r>
          </a:p>
          <a:p>
            <a:pPr marL="170164" indent="-170164">
              <a:buFont typeface="Arial" panose="020B0604020202020204" pitchFamily="34" charset="0"/>
              <a:buChar char="•"/>
            </a:pPr>
            <a:endParaRPr lang="en-US" dirty="0" smtClean="0"/>
          </a:p>
          <a:p>
            <a:endParaRPr lang="en-US" strike="sngStrike" dirty="0" smtClean="0"/>
          </a:p>
        </p:txBody>
      </p:sp>
      <p:sp>
        <p:nvSpPr>
          <p:cNvPr id="4" name="Slide Number Placeholder 3"/>
          <p:cNvSpPr>
            <a:spLocks noGrp="1"/>
          </p:cNvSpPr>
          <p:nvPr>
            <p:ph type="sldNum" sz="quarter" idx="10"/>
          </p:nvPr>
        </p:nvSpPr>
        <p:spPr/>
        <p:txBody>
          <a:bodyPr/>
          <a:lstStyle/>
          <a:p>
            <a:fld id="{F00683A5-F9D0-4328-85AC-AD1A7ED653E3}" type="slidenum">
              <a:rPr lang="en-US" smtClean="0"/>
              <a:pPr/>
              <a:t>18</a:t>
            </a:fld>
            <a:endParaRPr lang="en-US"/>
          </a:p>
        </p:txBody>
      </p:sp>
    </p:spTree>
    <p:extLst>
      <p:ext uri="{BB962C8B-B14F-4D97-AF65-F5344CB8AC3E}">
        <p14:creationId xmlns:p14="http://schemas.microsoft.com/office/powerpoint/2010/main" xmlns="" val="896392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There is an urgent need to develop an enhanced evidence base for TB prevention and treatment, and to improve the standard of care. Achieving these goals will be impossible without a greater commitment to research. Further research is particularly important </a:t>
            </a:r>
          </a:p>
          <a:p>
            <a:pPr marL="170164" indent="-170164">
              <a:buFont typeface="Arial" panose="020B0604020202020204" pitchFamily="34" charset="0"/>
              <a:buChar char="•"/>
            </a:pPr>
            <a:r>
              <a:rPr lang="en-US" i="1" dirty="0" smtClean="0"/>
              <a:t>Review slide content</a:t>
            </a:r>
          </a:p>
          <a:p>
            <a:pPr marL="170164" indent="-170164">
              <a:buFont typeface="Arial" panose="020B0604020202020204" pitchFamily="34" charset="0"/>
              <a:buChar char="•"/>
            </a:pPr>
            <a:r>
              <a:rPr lang="en-US" dirty="0" smtClean="0"/>
              <a:t>The international community should cooperate to develop incentives to encourage this kind of research and development. It is also important to ensure that, as evidence is developed, it is made publicly available and integrated into practice</a:t>
            </a:r>
          </a:p>
          <a:p>
            <a:pPr marL="170164" indent="-170164">
              <a:buFont typeface="Arial" panose="020B0604020202020204" pitchFamily="34" charset="0"/>
              <a:buChar char="•"/>
            </a:pPr>
            <a:r>
              <a:rPr lang="en-ZA" dirty="0" smtClean="0"/>
              <a:t>Ask delegates how many of them are involved in research</a:t>
            </a:r>
          </a:p>
        </p:txBody>
      </p:sp>
      <p:sp>
        <p:nvSpPr>
          <p:cNvPr id="4" name="Slide Number Placeholder 3"/>
          <p:cNvSpPr>
            <a:spLocks noGrp="1"/>
          </p:cNvSpPr>
          <p:nvPr>
            <p:ph type="sldNum" sz="quarter" idx="10"/>
          </p:nvPr>
        </p:nvSpPr>
        <p:spPr/>
        <p:txBody>
          <a:bodyPr/>
          <a:lstStyle/>
          <a:p>
            <a:fld id="{60D50E78-7CF9-443C-B914-D2AE7360FDEC}" type="slidenum">
              <a:rPr lang="en-US" smtClean="0"/>
              <a:pPr/>
              <a:t>3</a:t>
            </a:fld>
            <a:endParaRPr lang="en-US"/>
          </a:p>
        </p:txBody>
      </p:sp>
    </p:spTree>
    <p:extLst>
      <p:ext uri="{BB962C8B-B14F-4D97-AF65-F5344CB8AC3E}">
        <p14:creationId xmlns:p14="http://schemas.microsoft.com/office/powerpoint/2010/main" xmlns="" val="423096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Mention that the WHO’s End TB Strategy</a:t>
            </a:r>
            <a:r>
              <a:rPr lang="en-ZA" baseline="0" dirty="0" smtClean="0"/>
              <a:t> has listed, as part of the post-2015 global strategy, the need for intensified research and innovation as one </a:t>
            </a:r>
            <a:r>
              <a:rPr lang="en-ZA" baseline="0" smtClean="0"/>
              <a:t>of </a:t>
            </a:r>
            <a:r>
              <a:rPr lang="en-ZA" baseline="0" smtClean="0"/>
              <a:t>its </a:t>
            </a:r>
            <a:r>
              <a:rPr lang="en-ZA" baseline="0" dirty="0" smtClean="0"/>
              <a:t>three central pillars</a:t>
            </a:r>
          </a:p>
          <a:p>
            <a:pPr marL="170164" indent="-170164">
              <a:buFont typeface="Arial" panose="020B0604020202020204" pitchFamily="34" charset="0"/>
              <a:buChar char="•"/>
            </a:pPr>
            <a:r>
              <a:rPr lang="en-ZA" i="1" baseline="0" dirty="0" smtClean="0"/>
              <a:t>Review slide content</a:t>
            </a:r>
            <a:endParaRPr lang="en-US" i="1"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4</a:t>
            </a:fld>
            <a:endParaRPr lang="en-US"/>
          </a:p>
        </p:txBody>
      </p:sp>
    </p:spTree>
    <p:extLst>
      <p:ext uri="{BB962C8B-B14F-4D97-AF65-F5344CB8AC3E}">
        <p14:creationId xmlns:p14="http://schemas.microsoft.com/office/powerpoint/2010/main" xmlns="" val="222766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guidelines for research on TB should draw on principles of research ethics already articulated in other documents</a:t>
            </a:r>
            <a:endParaRPr lang="en-US" i="1" dirty="0" smtClean="0"/>
          </a:p>
          <a:p>
            <a:pPr marL="170164" indent="-170164">
              <a:buFont typeface="Arial" panose="020B0604020202020204" pitchFamily="34" charset="0"/>
              <a:buChar char="•"/>
            </a:pPr>
            <a:r>
              <a:rPr lang="en-US" dirty="0" smtClean="0"/>
              <a:t>These include guidelines by WHO and UNAIDS on research on HIV, although it is important to recognize that TB and HIV do not always raise identical issues </a:t>
            </a:r>
          </a:p>
          <a:p>
            <a:pPr marL="170164" indent="-170164">
              <a:buFont typeface="Arial" panose="020B0604020202020204" pitchFamily="34" charset="0"/>
              <a:buChar char="•"/>
            </a:pPr>
            <a:r>
              <a:rPr lang="en-US" dirty="0" smtClean="0"/>
              <a:t>For example, the risks to third parties may be greater in TB research because the disease can be transmitted through casual contact</a:t>
            </a:r>
          </a:p>
          <a:p>
            <a:pPr marL="170164" indent="-170164">
              <a:buFont typeface="Arial" panose="020B0604020202020204" pitchFamily="34" charset="0"/>
              <a:buChar char="•"/>
            </a:pPr>
            <a:r>
              <a:rPr lang="en-ZA" dirty="0" smtClean="0"/>
              <a:t>The example of general ethical principles governing research on the slide have been drawn from guidance provided by the Council for International Organizations of Medical Sciences in collaboration with the WHO</a:t>
            </a:r>
          </a:p>
          <a:p>
            <a:pPr marL="170164" indent="-170164">
              <a:buFont typeface="Arial" panose="020B0604020202020204" pitchFamily="34" charset="0"/>
              <a:buChar char="•"/>
            </a:pPr>
            <a:r>
              <a:rPr lang="en-ZA" i="1" dirty="0" smtClean="0"/>
              <a:t>Review slide content</a:t>
            </a:r>
          </a:p>
          <a:p>
            <a:pPr marL="170164" indent="-170164">
              <a:buFont typeface="Arial" panose="020B0604020202020204" pitchFamily="34" charset="0"/>
              <a:buChar char="•"/>
            </a:pPr>
            <a:r>
              <a:rPr lang="en-ZA" dirty="0" smtClean="0"/>
              <a:t>We will review the additional principles in the subsequent slides</a:t>
            </a:r>
            <a:endParaRPr lang="en-US" dirty="0" smtClean="0"/>
          </a:p>
          <a:p>
            <a:pPr marL="170164" indent="-170164">
              <a:buFont typeface="Arial" panose="020B0604020202020204" pitchFamily="34" charset="0"/>
              <a:buChar char="•"/>
            </a:pPr>
            <a:endParaRPr lang="en-ZA" dirty="0" smtClean="0"/>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5</a:t>
            </a:fld>
            <a:endParaRPr lang="en-US"/>
          </a:p>
        </p:txBody>
      </p:sp>
    </p:spTree>
    <p:extLst>
      <p:ext uri="{BB962C8B-B14F-4D97-AF65-F5344CB8AC3E}">
        <p14:creationId xmlns:p14="http://schemas.microsoft.com/office/powerpoint/2010/main" xmlns="" val="2438913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p>
          <a:p>
            <a:endParaRPr lang="en-ZA" dirty="0" smtClean="0"/>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6</a:t>
            </a:fld>
            <a:endParaRPr lang="en-US"/>
          </a:p>
        </p:txBody>
      </p:sp>
    </p:spTree>
    <p:extLst>
      <p:ext uri="{BB962C8B-B14F-4D97-AF65-F5344CB8AC3E}">
        <p14:creationId xmlns:p14="http://schemas.microsoft.com/office/powerpoint/2010/main" xmlns="" val="2006150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Emphasise the following</a:t>
            </a:r>
            <a:r>
              <a:rPr lang="en-US" smtClean="0"/>
              <a:t>: This </a:t>
            </a:r>
            <a:r>
              <a:rPr lang="en-US" dirty="0" smtClean="0"/>
              <a:t>ethical principle refers primarily to distributive justice, which requires the equitable distribution of both the burdens and the benefits of participation in research</a:t>
            </a:r>
          </a:p>
          <a:p>
            <a:pPr marL="170164" indent="-170164">
              <a:buFont typeface="Arial" panose="020B0604020202020204" pitchFamily="34" charset="0"/>
              <a:buChar char="•"/>
            </a:pPr>
            <a:r>
              <a:rPr lang="en-US" dirty="0" smtClean="0"/>
              <a:t>One cannot hold the sponsors of research or investigators accountable for unjust conditions where the research is conducted. However,  they must refrain from practices that are likely to worsen unjust conditions or contribute to new inequities</a:t>
            </a:r>
          </a:p>
          <a:p>
            <a:pPr marL="170164" indent="-170164">
              <a:buFont typeface="Arial" panose="020B0604020202020204" pitchFamily="34" charset="0"/>
              <a:buChar char="•"/>
            </a:pPr>
            <a:r>
              <a:rPr lang="en-US" dirty="0" smtClean="0"/>
              <a:t>Research projects in low-resource countries or communities should leave them at best better off or at least no worse off. Any product developed there should be made reasonably available to them, and as far as possible leave the population in a better position to obtain effective health care and protect its own health</a:t>
            </a:r>
          </a:p>
          <a:p>
            <a:pPr marL="170164" indent="-170164">
              <a:buFont typeface="Arial" panose="020B0604020202020204" pitchFamily="34" charset="0"/>
              <a:buChar char="•"/>
            </a:pPr>
            <a:r>
              <a:rPr lang="en-US" dirty="0" smtClean="0"/>
              <a:t>This principle of justice requires the research to be responsive to the health conditions or needs of vulnerable subjects. Subjects should be the least vulnerable necessary to meet the research needs</a:t>
            </a:r>
            <a:endParaRPr lang="en-ZA"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7</a:t>
            </a:fld>
            <a:endParaRPr lang="en-US"/>
          </a:p>
        </p:txBody>
      </p:sp>
    </p:spTree>
    <p:extLst>
      <p:ext uri="{BB962C8B-B14F-4D97-AF65-F5344CB8AC3E}">
        <p14:creationId xmlns:p14="http://schemas.microsoft.com/office/powerpoint/2010/main" xmlns="" val="3977081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certain considerations are particularly important in designing an ethical research strategy </a:t>
            </a:r>
          </a:p>
          <a:p>
            <a:pPr marL="170164" indent="-170164">
              <a:buFont typeface="Arial" panose="020B0604020202020204" pitchFamily="34" charset="0"/>
              <a:buChar char="•"/>
            </a:pPr>
            <a:r>
              <a:rPr lang="en-ZA" i="1" dirty="0" smtClean="0"/>
              <a:t>Review slide content</a:t>
            </a:r>
          </a:p>
          <a:p>
            <a:pPr marL="170164" indent="-170164">
              <a:buFont typeface="Arial" panose="020B0604020202020204" pitchFamily="34" charset="0"/>
              <a:buChar char="•"/>
            </a:pPr>
            <a:r>
              <a:rPr lang="en-ZA" dirty="0" smtClean="0"/>
              <a:t>Emphasise that in collaborative  international research, local investigators should be involved in development of research questions, design, and implementation and that it </a:t>
            </a:r>
            <a:r>
              <a:rPr lang="en-US" dirty="0" smtClean="0"/>
              <a:t>should be conducted in a manner that ultimately helps low- and middle-income countries develop the capacity to do research themselves</a:t>
            </a:r>
          </a:p>
          <a:p>
            <a:pPr marL="170164" marR="0" lvl="1" indent="-170164"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i="0" dirty="0" smtClean="0"/>
              <a:t>The </a:t>
            </a:r>
            <a:r>
              <a:rPr lang="en-US" b="0" i="1" dirty="0" smtClean="0"/>
              <a:t>Good Participatory Practice Guidelines for TB Drug Trials: </a:t>
            </a:r>
            <a:r>
              <a:rPr lang="en-US" b="0" i="0" dirty="0" smtClean="0"/>
              <a:t>produced in 2012 by the </a:t>
            </a:r>
            <a:r>
              <a:rPr lang="en-US" b="0" dirty="0" smtClean="0"/>
              <a:t>Stakeholder and Community Engagement Workgroup of the Critical Path to TB Drug Regimens</a:t>
            </a:r>
            <a:r>
              <a:rPr lang="en-US" b="0" baseline="0" dirty="0" smtClean="0"/>
              <a:t> can be useful tool for understanding and implementing the community and civil society into TB Research </a:t>
            </a:r>
            <a:endParaRPr lang="en-US" b="0" i="1" dirty="0" smtClean="0"/>
          </a:p>
          <a:p>
            <a:pPr marL="170164" indent="-170164">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8</a:t>
            </a:fld>
            <a:endParaRPr lang="en-US"/>
          </a:p>
        </p:txBody>
      </p:sp>
    </p:spTree>
    <p:extLst>
      <p:ext uri="{BB962C8B-B14F-4D97-AF65-F5344CB8AC3E}">
        <p14:creationId xmlns:p14="http://schemas.microsoft.com/office/powerpoint/2010/main" xmlns="" val="4164356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p>
          <a:p>
            <a:pPr marL="170164" indent="-170164">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9</a:t>
            </a:fld>
            <a:endParaRPr lang="en-US"/>
          </a:p>
        </p:txBody>
      </p:sp>
    </p:spTree>
    <p:extLst>
      <p:ext uri="{BB962C8B-B14F-4D97-AF65-F5344CB8AC3E}">
        <p14:creationId xmlns:p14="http://schemas.microsoft.com/office/powerpoint/2010/main" xmlns="" val="4164356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Further , a</a:t>
            </a:r>
            <a:r>
              <a:rPr lang="en-US" dirty="0" smtClean="0"/>
              <a:t>s with other types of research involving human participants, research ethics committees should determine that the risks are reasonable in relation to the anticipated benefits and that there is an adequate process in place for obtaining participants’ informed consent. Research ethics committees should consider how the impact of research on individuals other than the research participants, e.g. family members and other close contacts, affects the assessment of risks and benefits and the process of informed consent</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t>Ask delegates who indicated that they were involved with research or those who have research projects/trials being conducting at their site how the ethical considerations described above are applied in these projects</a:t>
            </a:r>
            <a:endParaRPr lang="en-US" i="1"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10</a:t>
            </a:fld>
            <a:endParaRPr lang="en-US"/>
          </a:p>
        </p:txBody>
      </p:sp>
    </p:spTree>
    <p:extLst>
      <p:ext uri="{BB962C8B-B14F-4D97-AF65-F5344CB8AC3E}">
        <p14:creationId xmlns:p14="http://schemas.microsoft.com/office/powerpoint/2010/main" xmlns="" val="877296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dirty="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xmlns=""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dirty="0"/>
          </a:p>
        </p:txBody>
      </p:sp>
    </p:spTree>
    <p:extLst>
      <p:ext uri="{BB962C8B-B14F-4D97-AF65-F5344CB8AC3E}">
        <p14:creationId xmlns:p14="http://schemas.microsoft.com/office/powerpoint/2010/main" xmlns=""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dirty="0"/>
          </a:p>
        </p:txBody>
      </p:sp>
    </p:spTree>
    <p:extLst>
      <p:ext uri="{BB962C8B-B14F-4D97-AF65-F5344CB8AC3E}">
        <p14:creationId xmlns:p14="http://schemas.microsoft.com/office/powerpoint/2010/main" xmlns=""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Tree>
    <p:extLst>
      <p:ext uri="{BB962C8B-B14F-4D97-AF65-F5344CB8AC3E}">
        <p14:creationId xmlns:p14="http://schemas.microsoft.com/office/powerpoint/2010/main" xmlns=""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dirty="0"/>
          </a:p>
        </p:txBody>
      </p:sp>
    </p:spTree>
    <p:extLst>
      <p:ext uri="{BB962C8B-B14F-4D97-AF65-F5344CB8AC3E}">
        <p14:creationId xmlns:p14="http://schemas.microsoft.com/office/powerpoint/2010/main" xmlns=""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dirty="0"/>
          </a:p>
        </p:txBody>
      </p:sp>
    </p:spTree>
    <p:extLst>
      <p:ext uri="{BB962C8B-B14F-4D97-AF65-F5344CB8AC3E}">
        <p14:creationId xmlns:p14="http://schemas.microsoft.com/office/powerpoint/2010/main" xmlns=""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dirty="0"/>
          </a:p>
        </p:txBody>
      </p:sp>
    </p:spTree>
    <p:extLst>
      <p:ext uri="{BB962C8B-B14F-4D97-AF65-F5344CB8AC3E}">
        <p14:creationId xmlns:p14="http://schemas.microsoft.com/office/powerpoint/2010/main" xmlns=""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dirty="0"/>
          </a:p>
        </p:txBody>
      </p:sp>
    </p:spTree>
    <p:extLst>
      <p:ext uri="{BB962C8B-B14F-4D97-AF65-F5344CB8AC3E}">
        <p14:creationId xmlns:p14="http://schemas.microsoft.com/office/powerpoint/2010/main" xmlns=""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dirty="0"/>
          </a:p>
        </p:txBody>
      </p:sp>
    </p:spTree>
    <p:extLst>
      <p:ext uri="{BB962C8B-B14F-4D97-AF65-F5344CB8AC3E}">
        <p14:creationId xmlns:p14="http://schemas.microsoft.com/office/powerpoint/2010/main" xmlns=""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dirty="0"/>
          </a:p>
        </p:txBody>
      </p:sp>
    </p:spTree>
    <p:extLst>
      <p:ext uri="{BB962C8B-B14F-4D97-AF65-F5344CB8AC3E}">
        <p14:creationId xmlns:p14="http://schemas.microsoft.com/office/powerpoint/2010/main" xmlns=""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dirty="0"/>
          </a:p>
        </p:txBody>
      </p:sp>
    </p:spTree>
    <p:extLst>
      <p:ext uri="{BB962C8B-B14F-4D97-AF65-F5344CB8AC3E}">
        <p14:creationId xmlns:p14="http://schemas.microsoft.com/office/powerpoint/2010/main" xmlns=""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dirty="0">
              <a:solidFill>
                <a:srgbClr val="000000"/>
              </a:solidFill>
              <a:latin typeface="Times New Roman" charset="0"/>
              <a:ea typeface="MS PGothic" charset="0"/>
              <a:cs typeface="MS PGothic" charset="0"/>
            </a:endParaRPr>
          </a:p>
        </p:txBody>
      </p:sp>
      <p:sp>
        <p:nvSpPr>
          <p:cNvPr id="8" name="Text Box 7"/>
          <p:cNvSpPr txBox="1">
            <a:spLocks noChangeArrowheads="1"/>
          </p:cNvSpPr>
          <p:nvPr/>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xmlns=""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844062" y="3130062"/>
            <a:ext cx="7614138" cy="954107"/>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10: Research in TB Care and control</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79" y="0"/>
            <a:ext cx="7886700" cy="994172"/>
          </a:xfrm>
        </p:spPr>
        <p:txBody>
          <a:bodyPr>
            <a:normAutofit fontScale="90000"/>
          </a:bodyPr>
          <a:lstStyle/>
          <a:p>
            <a:r>
              <a:rPr lang="en-ZA" sz="3600" dirty="0"/>
              <a:t>Important considerations when designing ethical research strategy </a:t>
            </a:r>
            <a:r>
              <a:rPr lang="en-ZA" sz="3600" dirty="0" smtClean="0"/>
              <a:t> - 3 </a:t>
            </a:r>
            <a:endParaRPr lang="en-US" sz="3000" dirty="0"/>
          </a:p>
        </p:txBody>
      </p:sp>
      <p:sp>
        <p:nvSpPr>
          <p:cNvPr id="3" name="Content Placeholder 2"/>
          <p:cNvSpPr>
            <a:spLocks noGrp="1"/>
          </p:cNvSpPr>
          <p:nvPr>
            <p:ph idx="1"/>
          </p:nvPr>
        </p:nvSpPr>
        <p:spPr>
          <a:xfrm>
            <a:off x="365179" y="1393371"/>
            <a:ext cx="8120495" cy="4202025"/>
          </a:xfrm>
        </p:spPr>
        <p:txBody>
          <a:bodyPr>
            <a:noAutofit/>
          </a:bodyPr>
          <a:lstStyle/>
          <a:p>
            <a:pPr>
              <a:buFont typeface="Arial" panose="020B0604020202020204" pitchFamily="34" charset="0"/>
              <a:buChar char="•"/>
            </a:pPr>
            <a:r>
              <a:rPr lang="en-US" dirty="0" smtClean="0"/>
              <a:t>Research </a:t>
            </a:r>
            <a:r>
              <a:rPr lang="en-US" dirty="0"/>
              <a:t>ethics committees should determine </a:t>
            </a:r>
            <a:r>
              <a:rPr lang="en-US" dirty="0" smtClean="0"/>
              <a:t>that:</a:t>
            </a:r>
          </a:p>
          <a:p>
            <a:pPr marL="685800" lvl="1" indent="-342900">
              <a:buFont typeface="Arial" panose="020B0604020202020204" pitchFamily="34" charset="0"/>
              <a:buChar char="•"/>
            </a:pPr>
            <a:r>
              <a:rPr lang="en-US" b="1" dirty="0" smtClean="0"/>
              <a:t>Risks reasonable</a:t>
            </a:r>
            <a:r>
              <a:rPr lang="en-US" dirty="0" smtClean="0"/>
              <a:t> </a:t>
            </a:r>
            <a:r>
              <a:rPr lang="en-US" dirty="0"/>
              <a:t>in relation to </a:t>
            </a:r>
            <a:r>
              <a:rPr lang="en-US" dirty="0" smtClean="0"/>
              <a:t>anticipated </a:t>
            </a:r>
            <a:r>
              <a:rPr lang="en-US" dirty="0"/>
              <a:t>benefits </a:t>
            </a:r>
          </a:p>
          <a:p>
            <a:pPr marL="685800" lvl="1" indent="-342900">
              <a:spcAft>
                <a:spcPts val="600"/>
              </a:spcAft>
              <a:buFont typeface="Arial" panose="020B0604020202020204" pitchFamily="34" charset="0"/>
              <a:buChar char="•"/>
            </a:pPr>
            <a:r>
              <a:rPr lang="en-US" dirty="0" smtClean="0"/>
              <a:t>Adequate </a:t>
            </a:r>
            <a:r>
              <a:rPr lang="en-US" dirty="0"/>
              <a:t>process in place for obtaining participants’ </a:t>
            </a:r>
            <a:r>
              <a:rPr lang="en-US" b="1" dirty="0"/>
              <a:t>informed </a:t>
            </a:r>
            <a:r>
              <a:rPr lang="en-US" b="1" dirty="0" smtClean="0"/>
              <a:t>consent</a:t>
            </a:r>
          </a:p>
          <a:p>
            <a:pPr>
              <a:buFont typeface="Arial" panose="020B0604020202020204" pitchFamily="34" charset="0"/>
              <a:buChar char="•"/>
            </a:pPr>
            <a:r>
              <a:rPr lang="en-US" dirty="0" smtClean="0"/>
              <a:t>With significant third-party risks: </a:t>
            </a:r>
          </a:p>
          <a:p>
            <a:pPr marL="685800" lvl="1" indent="-342900"/>
            <a:r>
              <a:rPr lang="en-US" b="1" dirty="0"/>
              <a:t>A</a:t>
            </a:r>
            <a:r>
              <a:rPr lang="en-US" b="1" dirty="0" smtClean="0"/>
              <a:t>ppropriate </a:t>
            </a:r>
            <a:r>
              <a:rPr lang="en-US" b="1" dirty="0"/>
              <a:t>infection control measures</a:t>
            </a:r>
            <a:r>
              <a:rPr lang="en-US" dirty="0"/>
              <a:t> should be implemented as part of the research </a:t>
            </a:r>
            <a:r>
              <a:rPr lang="en-US" dirty="0" smtClean="0"/>
              <a:t>protocol</a:t>
            </a:r>
          </a:p>
          <a:p>
            <a:pPr marL="685800" lvl="1" indent="-342900">
              <a:spcAft>
                <a:spcPts val="600"/>
              </a:spcAft>
            </a:pPr>
            <a:r>
              <a:rPr lang="en-US" dirty="0" smtClean="0"/>
              <a:t>Importance </a:t>
            </a:r>
            <a:r>
              <a:rPr lang="en-US" dirty="0"/>
              <a:t>of </a:t>
            </a:r>
            <a:r>
              <a:rPr lang="en-US" b="1" dirty="0"/>
              <a:t>informing third parties</a:t>
            </a:r>
            <a:r>
              <a:rPr lang="en-US" dirty="0"/>
              <a:t> about such risks (and possibly obtaining their consent) </a:t>
            </a:r>
            <a:r>
              <a:rPr lang="en-US" dirty="0" smtClean="0"/>
              <a:t>considered</a:t>
            </a:r>
          </a:p>
          <a:p>
            <a:endParaRPr lang="en-US" sz="2200"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10</a:t>
            </a:fld>
            <a:endParaRPr lang="en-US"/>
          </a:p>
        </p:txBody>
      </p:sp>
    </p:spTree>
    <p:custDataLst>
      <p:tags r:id="rId1"/>
    </p:custDataLst>
    <p:extLst>
      <p:ext uri="{BB962C8B-B14F-4D97-AF65-F5344CB8AC3E}">
        <p14:creationId xmlns:p14="http://schemas.microsoft.com/office/powerpoint/2010/main" xmlns="" val="344001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5199"/>
            <a:ext cx="7886700" cy="994172"/>
          </a:xfrm>
        </p:spPr>
        <p:txBody>
          <a:bodyPr>
            <a:noAutofit/>
          </a:bodyPr>
          <a:lstStyle/>
          <a:p>
            <a:r>
              <a:rPr lang="en-ZA" dirty="0"/>
              <a:t>Are these ethical considerations applied at your site?</a:t>
            </a:r>
            <a:endParaRPr lang="en-US" dirty="0"/>
          </a:p>
        </p:txBody>
      </p:sp>
      <p:sp>
        <p:nvSpPr>
          <p:cNvPr id="3" name="Content Placeholder 2"/>
          <p:cNvSpPr>
            <a:spLocks noGrp="1"/>
          </p:cNvSpPr>
          <p:nvPr>
            <p:ph idx="1"/>
          </p:nvPr>
        </p:nvSpPr>
        <p:spPr>
          <a:xfrm>
            <a:off x="628650" y="2153776"/>
            <a:ext cx="8120495" cy="889037"/>
          </a:xfrm>
        </p:spPr>
        <p:style>
          <a:lnRef idx="0">
            <a:schemeClr val="accent2"/>
          </a:lnRef>
          <a:fillRef idx="3">
            <a:schemeClr val="accent2"/>
          </a:fillRef>
          <a:effectRef idx="3">
            <a:schemeClr val="accent2"/>
          </a:effectRef>
          <a:fontRef idx="minor">
            <a:schemeClr val="lt1"/>
          </a:fontRef>
        </p:style>
        <p:txBody>
          <a:bodyPr>
            <a:normAutofit fontScale="85000" lnSpcReduction="10000"/>
          </a:bodyPr>
          <a:lstStyle/>
          <a:p>
            <a:pPr marL="0" indent="0">
              <a:spcBef>
                <a:spcPts val="0"/>
              </a:spcBef>
              <a:buNone/>
              <a:defRPr/>
            </a:pPr>
            <a:r>
              <a:rPr lang="en-ZA" dirty="0" smtClean="0"/>
              <a:t>Did you indicate that you are </a:t>
            </a:r>
            <a:r>
              <a:rPr lang="en-ZA" dirty="0"/>
              <a:t>involved with research or </a:t>
            </a:r>
            <a:r>
              <a:rPr lang="en-ZA" dirty="0" smtClean="0"/>
              <a:t>have </a:t>
            </a:r>
            <a:r>
              <a:rPr lang="en-ZA" dirty="0"/>
              <a:t>research projects/trials being conducting at </a:t>
            </a:r>
            <a:r>
              <a:rPr lang="en-ZA" dirty="0" smtClean="0"/>
              <a:t>your site?</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11</a:t>
            </a:fld>
            <a:endParaRPr lang="en-US"/>
          </a:p>
        </p:txBody>
      </p:sp>
      <p:sp>
        <p:nvSpPr>
          <p:cNvPr id="5" name="Content Placeholder 2"/>
          <p:cNvSpPr txBox="1">
            <a:spLocks/>
          </p:cNvSpPr>
          <p:nvPr/>
        </p:nvSpPr>
        <p:spPr>
          <a:xfrm>
            <a:off x="628650" y="3122557"/>
            <a:ext cx="8120495" cy="937032"/>
          </a:xfrm>
          <a:prstGeom prst="rect">
            <a:avLst/>
          </a:prstGeom>
        </p:spPr>
        <p:style>
          <a:lnRef idx="0">
            <a:schemeClr val="accent1"/>
          </a:lnRef>
          <a:fillRef idx="3">
            <a:schemeClr val="accent1"/>
          </a:fillRef>
          <a:effectRef idx="3">
            <a:schemeClr val="accent1"/>
          </a:effectRef>
          <a:fontRef idx="minor">
            <a:schemeClr val="lt1"/>
          </a:fontRef>
        </p:style>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ZA" sz="2100" dirty="0"/>
              <a:t>If so, how are the ethical considerations described above applied in these projects?</a:t>
            </a:r>
            <a:endParaRPr lang="en-US" sz="2100" i="1" dirty="0"/>
          </a:p>
        </p:txBody>
      </p:sp>
    </p:spTree>
    <p:custDataLst>
      <p:tags r:id="rId1"/>
    </p:custDataLst>
    <p:extLst>
      <p:ext uri="{BB962C8B-B14F-4D97-AF65-F5344CB8AC3E}">
        <p14:creationId xmlns:p14="http://schemas.microsoft.com/office/powerpoint/2010/main" xmlns="" val="3148135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Public health surveillance activities</a:t>
            </a:r>
            <a:endParaRPr lang="en-US" dirty="0"/>
          </a:p>
        </p:txBody>
      </p:sp>
      <p:sp>
        <p:nvSpPr>
          <p:cNvPr id="3" name="Content Placeholder 2"/>
          <p:cNvSpPr>
            <a:spLocks noGrp="1"/>
          </p:cNvSpPr>
          <p:nvPr>
            <p:ph idx="1"/>
          </p:nvPr>
        </p:nvSpPr>
        <p:spPr/>
        <p:txBody>
          <a:bodyPr>
            <a:normAutofit lnSpcReduction="10000"/>
          </a:bodyPr>
          <a:lstStyle/>
          <a:p>
            <a:pPr>
              <a:spcAft>
                <a:spcPts val="600"/>
              </a:spcAft>
            </a:pPr>
            <a:r>
              <a:rPr lang="en-US" dirty="0" smtClean="0"/>
              <a:t>Refers </a:t>
            </a:r>
            <a:r>
              <a:rPr lang="en-US" dirty="0"/>
              <a:t>to </a:t>
            </a:r>
            <a:r>
              <a:rPr lang="en-US" b="1" dirty="0" smtClean="0"/>
              <a:t>ongoing</a:t>
            </a:r>
            <a:r>
              <a:rPr lang="en-US" b="1" dirty="0"/>
              <a:t>, systematic collection, analysis, interpretation, and dissemination of data </a:t>
            </a:r>
            <a:r>
              <a:rPr lang="en-US" dirty="0"/>
              <a:t>regarding a health-related event for use in public health action to reduce morbidity and mortality and to improve </a:t>
            </a:r>
            <a:r>
              <a:rPr lang="en-US" dirty="0" smtClean="0"/>
              <a:t>health</a:t>
            </a:r>
            <a:endParaRPr lang="en-US" i="1" dirty="0"/>
          </a:p>
          <a:p>
            <a:pPr>
              <a:spcAft>
                <a:spcPts val="600"/>
              </a:spcAft>
            </a:pPr>
            <a:r>
              <a:rPr lang="en-US" dirty="0" smtClean="0"/>
              <a:t>Intended </a:t>
            </a:r>
            <a:r>
              <a:rPr lang="en-US" dirty="0"/>
              <a:t>to provide </a:t>
            </a:r>
            <a:r>
              <a:rPr lang="en-US" dirty="0" smtClean="0"/>
              <a:t>evidence </a:t>
            </a:r>
            <a:r>
              <a:rPr lang="en-US" dirty="0"/>
              <a:t>basis needed for governments to </a:t>
            </a:r>
            <a:r>
              <a:rPr lang="en-US" b="1" dirty="0"/>
              <a:t>monitor </a:t>
            </a:r>
            <a:r>
              <a:rPr lang="en-US" b="1" dirty="0" smtClean="0"/>
              <a:t>prevalence </a:t>
            </a:r>
            <a:r>
              <a:rPr lang="en-US" b="1" dirty="0"/>
              <a:t>of disease</a:t>
            </a:r>
            <a:r>
              <a:rPr lang="en-US" dirty="0"/>
              <a:t> and </a:t>
            </a:r>
            <a:r>
              <a:rPr lang="en-US" b="1" dirty="0"/>
              <a:t>measure </a:t>
            </a:r>
            <a:r>
              <a:rPr lang="en-US" b="1" dirty="0" smtClean="0"/>
              <a:t>impact </a:t>
            </a:r>
            <a:r>
              <a:rPr lang="en-US" b="1" dirty="0"/>
              <a:t>of prevention and treatment </a:t>
            </a:r>
            <a:r>
              <a:rPr lang="en-US" b="1" dirty="0" smtClean="0"/>
              <a:t>programmes</a:t>
            </a:r>
            <a:endParaRPr lang="en-US" dirty="0" smtClean="0"/>
          </a:p>
          <a:p>
            <a:pPr>
              <a:spcAft>
                <a:spcPts val="600"/>
              </a:spcAft>
            </a:pPr>
            <a:r>
              <a:rPr lang="en-US" dirty="0" smtClean="0"/>
              <a:t>Essential </a:t>
            </a:r>
            <a:r>
              <a:rPr lang="en-US" dirty="0"/>
              <a:t>to advocates’ ability to </a:t>
            </a:r>
            <a:r>
              <a:rPr lang="en-US" b="1" dirty="0"/>
              <a:t>call attention to problems</a:t>
            </a:r>
            <a:r>
              <a:rPr lang="en-US" dirty="0"/>
              <a:t> requiring </a:t>
            </a:r>
            <a:r>
              <a:rPr lang="en-US" dirty="0" smtClean="0"/>
              <a:t>reform</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12</a:t>
            </a:fld>
            <a:endParaRPr lang="en-US"/>
          </a:p>
        </p:txBody>
      </p:sp>
    </p:spTree>
    <p:custDataLst>
      <p:tags r:id="rId1"/>
    </p:custDataLst>
    <p:extLst>
      <p:ext uri="{BB962C8B-B14F-4D97-AF65-F5344CB8AC3E}">
        <p14:creationId xmlns:p14="http://schemas.microsoft.com/office/powerpoint/2010/main" xmlns="" val="2129387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100"/>
            <a:ext cx="8483600" cy="609600"/>
          </a:xfrm>
        </p:spPr>
        <p:txBody>
          <a:bodyPr>
            <a:noAutofit/>
          </a:bodyPr>
          <a:lstStyle/>
          <a:p>
            <a:r>
              <a:rPr lang="en-ZA" dirty="0" smtClean="0"/>
              <a:t>Application of ethical considerations to routine public health surveillance activities - 1  </a:t>
            </a:r>
            <a:endParaRPr lang="en-US" dirty="0"/>
          </a:p>
        </p:txBody>
      </p:sp>
      <p:sp>
        <p:nvSpPr>
          <p:cNvPr id="3" name="Content Placeholder 2"/>
          <p:cNvSpPr>
            <a:spLocks noGrp="1"/>
          </p:cNvSpPr>
          <p:nvPr>
            <p:ph idx="1"/>
          </p:nvPr>
        </p:nvSpPr>
        <p:spPr>
          <a:xfrm>
            <a:off x="457200" y="1291772"/>
            <a:ext cx="8229600" cy="4834392"/>
          </a:xfrm>
        </p:spPr>
        <p:txBody>
          <a:bodyPr>
            <a:noAutofit/>
          </a:bodyPr>
          <a:lstStyle/>
          <a:p>
            <a:r>
              <a:rPr lang="en-US" dirty="0" smtClean="0"/>
              <a:t>Inform </a:t>
            </a:r>
            <a:r>
              <a:rPr lang="en-US" dirty="0"/>
              <a:t>individuals when information taken in clinical contexts will be used </a:t>
            </a:r>
            <a:endParaRPr lang="en-US" dirty="0" smtClean="0"/>
          </a:p>
          <a:p>
            <a:r>
              <a:rPr lang="en-US" dirty="0" smtClean="0"/>
              <a:t>Individuals </a:t>
            </a:r>
            <a:r>
              <a:rPr lang="en-US" dirty="0"/>
              <a:t>and communities should be given information </a:t>
            </a:r>
            <a:r>
              <a:rPr lang="en-US" dirty="0" smtClean="0"/>
              <a:t>about:</a:t>
            </a:r>
          </a:p>
          <a:p>
            <a:pPr lvl="1"/>
            <a:r>
              <a:rPr lang="en-US" dirty="0" smtClean="0"/>
              <a:t>Type of data being gathered </a:t>
            </a:r>
          </a:p>
          <a:p>
            <a:pPr lvl="1"/>
            <a:r>
              <a:rPr lang="en-US" dirty="0" smtClean="0"/>
              <a:t>Purpose for which data will be used</a:t>
            </a:r>
          </a:p>
          <a:p>
            <a:pPr lvl="1"/>
            <a:r>
              <a:rPr lang="en-US" dirty="0" smtClean="0"/>
              <a:t>Outcome of the surveillance</a:t>
            </a:r>
          </a:p>
          <a:p>
            <a:pPr lvl="1"/>
            <a:endParaRPr lang="en-US" dirty="0" smtClean="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13</a:t>
            </a:fld>
            <a:endParaRPr lang="en-US"/>
          </a:p>
        </p:txBody>
      </p:sp>
    </p:spTree>
    <p:custDataLst>
      <p:tags r:id="rId1"/>
    </p:custDataLst>
    <p:extLst>
      <p:ext uri="{BB962C8B-B14F-4D97-AF65-F5344CB8AC3E}">
        <p14:creationId xmlns:p14="http://schemas.microsoft.com/office/powerpoint/2010/main" xmlns="" val="2793911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100"/>
            <a:ext cx="8483600" cy="609600"/>
          </a:xfrm>
        </p:spPr>
        <p:txBody>
          <a:bodyPr>
            <a:noAutofit/>
          </a:bodyPr>
          <a:lstStyle/>
          <a:p>
            <a:r>
              <a:rPr lang="en-ZA" dirty="0" smtClean="0"/>
              <a:t>Application of ethical considerations to routine public health surveillance activities - 2 </a:t>
            </a:r>
            <a:endParaRPr lang="en-US" dirty="0"/>
          </a:p>
        </p:txBody>
      </p:sp>
      <p:sp>
        <p:nvSpPr>
          <p:cNvPr id="3" name="Content Placeholder 2"/>
          <p:cNvSpPr>
            <a:spLocks noGrp="1"/>
          </p:cNvSpPr>
          <p:nvPr>
            <p:ph idx="1"/>
          </p:nvPr>
        </p:nvSpPr>
        <p:spPr/>
        <p:txBody>
          <a:bodyPr>
            <a:noAutofit/>
          </a:bodyPr>
          <a:lstStyle/>
          <a:p>
            <a:r>
              <a:rPr lang="en-US" dirty="0" smtClean="0"/>
              <a:t>Confidentiality </a:t>
            </a:r>
            <a:r>
              <a:rPr lang="en-US" dirty="0"/>
              <a:t>of information generated </a:t>
            </a:r>
            <a:r>
              <a:rPr lang="en-US" dirty="0" smtClean="0"/>
              <a:t>should </a:t>
            </a:r>
            <a:r>
              <a:rPr lang="en-US" dirty="0"/>
              <a:t>be protected to </a:t>
            </a:r>
            <a:r>
              <a:rPr lang="en-US" dirty="0" smtClean="0"/>
              <a:t>maximum </a:t>
            </a:r>
            <a:r>
              <a:rPr lang="en-US" dirty="0"/>
              <a:t>extent </a:t>
            </a:r>
            <a:r>
              <a:rPr lang="en-US" dirty="0" smtClean="0"/>
              <a:t>possible</a:t>
            </a:r>
          </a:p>
          <a:p>
            <a:r>
              <a:rPr lang="en-US" dirty="0"/>
              <a:t>Individuals should be informed of any circumstances in which information obtained may be disclosed to third </a:t>
            </a:r>
            <a:r>
              <a:rPr lang="en-US" dirty="0" smtClean="0"/>
              <a:t>parties</a:t>
            </a:r>
          </a:p>
          <a:p>
            <a:r>
              <a:rPr lang="en-US" dirty="0" smtClean="0"/>
              <a:t>Informed consent may be necessary in some circumstances:</a:t>
            </a:r>
          </a:p>
          <a:p>
            <a:pPr lvl="1"/>
            <a:r>
              <a:rPr lang="en-US" dirty="0" smtClean="0"/>
              <a:t>Records or samples retain identifying information</a:t>
            </a:r>
          </a:p>
          <a:p>
            <a:pPr lvl="1"/>
            <a:r>
              <a:rPr lang="en-US" dirty="0" smtClean="0"/>
              <a:t>May be linked with identifying information with a code</a:t>
            </a:r>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14</a:t>
            </a:fld>
            <a:endParaRPr lang="en-US"/>
          </a:p>
        </p:txBody>
      </p:sp>
    </p:spTree>
    <p:custDataLst>
      <p:tags r:id="rId1"/>
    </p:custDataLst>
    <p:extLst>
      <p:ext uri="{BB962C8B-B14F-4D97-AF65-F5344CB8AC3E}">
        <p14:creationId xmlns:p14="http://schemas.microsoft.com/office/powerpoint/2010/main" xmlns="" val="2793911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292" y="828890"/>
            <a:ext cx="8797708" cy="339792"/>
          </a:xfrm>
        </p:spPr>
        <p:txBody>
          <a:bodyPr>
            <a:noAutofit/>
          </a:bodyPr>
          <a:lstStyle/>
          <a:p>
            <a:r>
              <a:rPr lang="en-ZA" dirty="0" smtClean="0"/>
              <a:t>Application of ethical considerations to routine public health surveillance activities - 3</a:t>
            </a:r>
            <a:endParaRPr lang="en-US" dirty="0"/>
          </a:p>
        </p:txBody>
      </p:sp>
      <p:sp>
        <p:nvSpPr>
          <p:cNvPr id="3" name="Content Placeholder 2"/>
          <p:cNvSpPr>
            <a:spLocks noGrp="1"/>
          </p:cNvSpPr>
          <p:nvPr>
            <p:ph idx="1"/>
          </p:nvPr>
        </p:nvSpPr>
        <p:spPr>
          <a:xfrm>
            <a:off x="768134" y="1606537"/>
            <a:ext cx="8029575" cy="4641863"/>
          </a:xfrm>
        </p:spPr>
        <p:txBody>
          <a:bodyPr>
            <a:normAutofit lnSpcReduction="10000"/>
          </a:bodyPr>
          <a:lstStyle/>
          <a:p>
            <a:r>
              <a:rPr lang="en-US" dirty="0" smtClean="0"/>
              <a:t>Informed consent can be waived:</a:t>
            </a:r>
          </a:p>
          <a:p>
            <a:pPr lvl="1"/>
            <a:r>
              <a:rPr lang="en-US" dirty="0" smtClean="0"/>
              <a:t>Research involves </a:t>
            </a:r>
            <a:r>
              <a:rPr lang="en-US" dirty="0"/>
              <a:t>minimal </a:t>
            </a:r>
            <a:r>
              <a:rPr lang="en-US" dirty="0" smtClean="0"/>
              <a:t>risk</a:t>
            </a:r>
          </a:p>
          <a:p>
            <a:pPr lvl="1"/>
            <a:r>
              <a:rPr lang="en-US" dirty="0" smtClean="0"/>
              <a:t>Obtaining </a:t>
            </a:r>
            <a:r>
              <a:rPr lang="en-US" dirty="0"/>
              <a:t>informed consent would be </a:t>
            </a:r>
            <a:r>
              <a:rPr lang="en-US" dirty="0" smtClean="0"/>
              <a:t>impracticable </a:t>
            </a:r>
          </a:p>
          <a:p>
            <a:pPr lvl="1"/>
            <a:r>
              <a:rPr lang="en-US" dirty="0" smtClean="0"/>
              <a:t>Protections for </a:t>
            </a:r>
            <a:r>
              <a:rPr lang="en-US" dirty="0"/>
              <a:t>confidentiality and other rights are </a:t>
            </a:r>
            <a:r>
              <a:rPr lang="en-US" dirty="0" smtClean="0"/>
              <a:t>provided</a:t>
            </a:r>
            <a:r>
              <a:rPr lang="en-US" i="1" dirty="0" smtClean="0"/>
              <a:t>. </a:t>
            </a:r>
          </a:p>
          <a:p>
            <a:r>
              <a:rPr lang="en-US" dirty="0" smtClean="0"/>
              <a:t>Decision on appropriateness </a:t>
            </a:r>
            <a:r>
              <a:rPr lang="en-US" dirty="0"/>
              <a:t>of </a:t>
            </a:r>
            <a:r>
              <a:rPr lang="en-US" dirty="0" smtClean="0"/>
              <a:t>waiving consent </a:t>
            </a:r>
            <a:r>
              <a:rPr lang="en-US" dirty="0"/>
              <a:t>should </a:t>
            </a:r>
            <a:r>
              <a:rPr lang="en-US" dirty="0" smtClean="0"/>
              <a:t>rest with </a:t>
            </a:r>
            <a:r>
              <a:rPr lang="en-US" dirty="0"/>
              <a:t>research ethics </a:t>
            </a:r>
            <a:r>
              <a:rPr lang="en-US" dirty="0" smtClean="0"/>
              <a:t>committee</a:t>
            </a:r>
            <a:endParaRPr lang="en-US" dirty="0"/>
          </a:p>
          <a:p>
            <a:r>
              <a:rPr lang="en-US" dirty="0" smtClean="0"/>
              <a:t>Research </a:t>
            </a:r>
            <a:r>
              <a:rPr lang="en-US" dirty="0"/>
              <a:t>with records or samples for which identifying information has </a:t>
            </a:r>
            <a:r>
              <a:rPr lang="en-US" dirty="0" smtClean="0"/>
              <a:t>been permanently </a:t>
            </a:r>
            <a:r>
              <a:rPr lang="en-US" dirty="0"/>
              <a:t>removed may also require review by </a:t>
            </a:r>
            <a:r>
              <a:rPr lang="en-US" dirty="0" smtClean="0"/>
              <a:t>research </a:t>
            </a:r>
            <a:r>
              <a:rPr lang="en-US" dirty="0"/>
              <a:t>ethics </a:t>
            </a:r>
            <a:r>
              <a:rPr lang="en-US" dirty="0" smtClean="0"/>
              <a:t>committee</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15</a:t>
            </a:fld>
            <a:endParaRPr lang="en-US"/>
          </a:p>
        </p:txBody>
      </p:sp>
    </p:spTree>
    <p:custDataLst>
      <p:tags r:id="rId1"/>
    </p:custDataLst>
    <p:extLst>
      <p:ext uri="{BB962C8B-B14F-4D97-AF65-F5344CB8AC3E}">
        <p14:creationId xmlns:p14="http://schemas.microsoft.com/office/powerpoint/2010/main" xmlns="" val="3682083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599"/>
            <a:ext cx="8001000" cy="609600"/>
          </a:xfrm>
        </p:spPr>
        <p:txBody>
          <a:bodyPr/>
          <a:lstStyle/>
          <a:p>
            <a:r>
              <a:rPr lang="en-ZA" dirty="0" smtClean="0"/>
              <a:t>Circumstances in which biomedical research trials should not be performed – 1 </a:t>
            </a:r>
            <a:endParaRPr lang="en-US" dirty="0"/>
          </a:p>
        </p:txBody>
      </p:sp>
      <p:sp>
        <p:nvSpPr>
          <p:cNvPr id="3" name="Content Placeholder 2"/>
          <p:cNvSpPr>
            <a:spLocks noGrp="1"/>
          </p:cNvSpPr>
          <p:nvPr>
            <p:ph idx="1"/>
          </p:nvPr>
        </p:nvSpPr>
        <p:spPr/>
        <p:txBody>
          <a:bodyPr>
            <a:normAutofit/>
          </a:bodyPr>
          <a:lstStyle/>
          <a:p>
            <a:pPr>
              <a:spcAft>
                <a:spcPts val="600"/>
              </a:spcAft>
              <a:buFont typeface="Arial" panose="020B0604020202020204" pitchFamily="34" charset="0"/>
              <a:buChar char="•"/>
            </a:pPr>
            <a:r>
              <a:rPr lang="en-US" dirty="0" smtClean="0"/>
              <a:t>Capacity </a:t>
            </a:r>
            <a:r>
              <a:rPr lang="en-US" dirty="0"/>
              <a:t>to conduct independent and adequate scientific and ethical review does not </a:t>
            </a:r>
            <a:r>
              <a:rPr lang="en-US" dirty="0" smtClean="0"/>
              <a:t>exist</a:t>
            </a:r>
            <a:endParaRPr lang="en-US" dirty="0"/>
          </a:p>
          <a:p>
            <a:pPr>
              <a:spcAft>
                <a:spcPts val="600"/>
              </a:spcAft>
              <a:buFont typeface="Arial" panose="020B0604020202020204" pitchFamily="34" charset="0"/>
              <a:buChar char="•"/>
            </a:pPr>
            <a:r>
              <a:rPr lang="en-US" dirty="0" smtClean="0"/>
              <a:t>Voluntary </a:t>
            </a:r>
            <a:r>
              <a:rPr lang="en-US" dirty="0"/>
              <a:t>participation and freely decided consent cannot be </a:t>
            </a:r>
            <a:r>
              <a:rPr lang="en-US" dirty="0" smtClean="0"/>
              <a:t>obtained</a:t>
            </a:r>
            <a:endParaRPr lang="en-US" dirty="0"/>
          </a:p>
          <a:p>
            <a:pPr>
              <a:spcAft>
                <a:spcPts val="600"/>
              </a:spcAft>
              <a:buFont typeface="Arial" panose="020B0604020202020204" pitchFamily="34" charset="0"/>
              <a:buChar char="•"/>
            </a:pPr>
            <a:r>
              <a:rPr lang="en-US" dirty="0" smtClean="0"/>
              <a:t>Conditions </a:t>
            </a:r>
            <a:r>
              <a:rPr lang="en-US" dirty="0"/>
              <a:t>affecting potential vulnerability or exploitation may be so severe that </a:t>
            </a:r>
            <a:r>
              <a:rPr lang="en-US" dirty="0" smtClean="0"/>
              <a:t>risk </a:t>
            </a:r>
            <a:r>
              <a:rPr lang="en-US" dirty="0"/>
              <a:t>outweighs the benefit of conducting the trial in that </a:t>
            </a:r>
            <a:r>
              <a:rPr lang="en-US" dirty="0" smtClean="0"/>
              <a:t>population</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16</a:t>
            </a:fld>
            <a:endParaRPr lang="en-US" dirty="0"/>
          </a:p>
        </p:txBody>
      </p:sp>
    </p:spTree>
    <p:custDataLst>
      <p:tags r:id="rId1"/>
    </p:custDataLst>
    <p:extLst>
      <p:ext uri="{BB962C8B-B14F-4D97-AF65-F5344CB8AC3E}">
        <p14:creationId xmlns:p14="http://schemas.microsoft.com/office/powerpoint/2010/main" xmlns="" val="3781343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599"/>
            <a:ext cx="8001000" cy="609600"/>
          </a:xfrm>
        </p:spPr>
        <p:txBody>
          <a:bodyPr/>
          <a:lstStyle/>
          <a:p>
            <a:r>
              <a:rPr lang="en-ZA" dirty="0" smtClean="0"/>
              <a:t>Circumstances in which biomedical research trials should not be performed - 2 </a:t>
            </a:r>
            <a:endParaRPr lang="en-US" dirty="0"/>
          </a:p>
        </p:txBody>
      </p:sp>
      <p:sp>
        <p:nvSpPr>
          <p:cNvPr id="3" name="Content Placeholder 2"/>
          <p:cNvSpPr>
            <a:spLocks noGrp="1"/>
          </p:cNvSpPr>
          <p:nvPr>
            <p:ph idx="1"/>
          </p:nvPr>
        </p:nvSpPr>
        <p:spPr/>
        <p:txBody>
          <a:bodyPr>
            <a:normAutofit/>
          </a:bodyPr>
          <a:lstStyle/>
          <a:p>
            <a:pPr>
              <a:spcAft>
                <a:spcPts val="600"/>
              </a:spcAft>
              <a:buFont typeface="Arial" panose="020B0604020202020204" pitchFamily="34" charset="0"/>
              <a:buChar char="•"/>
            </a:pPr>
            <a:r>
              <a:rPr lang="en-US" dirty="0" smtClean="0"/>
              <a:t>Agreements </a:t>
            </a:r>
            <a:r>
              <a:rPr lang="en-US" dirty="0"/>
              <a:t>have not been reached among all research stakeholders on access to medical care and </a:t>
            </a:r>
            <a:r>
              <a:rPr lang="en-US" dirty="0" smtClean="0"/>
              <a:t>treatment</a:t>
            </a:r>
            <a:endParaRPr lang="en-US" dirty="0"/>
          </a:p>
          <a:p>
            <a:pPr>
              <a:spcAft>
                <a:spcPts val="600"/>
              </a:spcAft>
              <a:buFont typeface="Arial" panose="020B0604020202020204" pitchFamily="34" charset="0"/>
              <a:buChar char="•"/>
            </a:pPr>
            <a:r>
              <a:rPr lang="en-US" dirty="0" smtClean="0"/>
              <a:t>Agreements </a:t>
            </a:r>
            <a:r>
              <a:rPr lang="en-US" dirty="0"/>
              <a:t>have not been reached on responsibilities and plans to make trial products </a:t>
            </a:r>
            <a:r>
              <a:rPr lang="en-US" dirty="0" smtClean="0"/>
              <a:t>that </a:t>
            </a:r>
            <a:r>
              <a:rPr lang="en-US" dirty="0"/>
              <a:t>prove to be safe and effective, available to communities and countries where they have been tested, at an affordable </a:t>
            </a:r>
            <a:r>
              <a:rPr lang="en-US" dirty="0" smtClean="0"/>
              <a:t>price</a:t>
            </a:r>
            <a:endParaRPr lang="en-US" dirty="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17</a:t>
            </a:fld>
            <a:endParaRPr lang="en-US" dirty="0"/>
          </a:p>
        </p:txBody>
      </p:sp>
    </p:spTree>
    <p:custDataLst>
      <p:tags r:id="rId1"/>
    </p:custDataLst>
    <p:extLst>
      <p:ext uri="{BB962C8B-B14F-4D97-AF65-F5344CB8AC3E}">
        <p14:creationId xmlns:p14="http://schemas.microsoft.com/office/powerpoint/2010/main" xmlns="" val="3781343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18</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9447591">
            <a:off x="2077607" y="2241815"/>
            <a:ext cx="3831440" cy="343871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3591767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pPr>
              <a:spcAft>
                <a:spcPts val="600"/>
              </a:spcAft>
            </a:pPr>
            <a:r>
              <a:rPr lang="en-ZA" dirty="0" smtClean="0"/>
              <a:t>Demonstrate how the application of ethical principles in research protects patients in general and vulnerable populations in particular</a:t>
            </a:r>
          </a:p>
          <a:p>
            <a:pPr>
              <a:spcAft>
                <a:spcPts val="600"/>
              </a:spcAft>
            </a:pPr>
            <a:r>
              <a:rPr lang="en-ZA" dirty="0" smtClean="0"/>
              <a:t>Describe the ethical considerations around public health surveillance activities</a:t>
            </a:r>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a:p>
        </p:txBody>
      </p:sp>
    </p:spTree>
    <p:extLst>
      <p:ext uri="{BB962C8B-B14F-4D97-AF65-F5344CB8AC3E}">
        <p14:creationId xmlns:p14="http://schemas.microsoft.com/office/powerpoint/2010/main" xmlns="" val="3532303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79" y="74864"/>
            <a:ext cx="7986222" cy="994172"/>
          </a:xfrm>
        </p:spPr>
        <p:txBody>
          <a:bodyPr>
            <a:noAutofit/>
          </a:bodyPr>
          <a:lstStyle/>
          <a:p>
            <a:r>
              <a:rPr lang="en-ZA" dirty="0" smtClean="0"/>
              <a:t>Research:  A critical </a:t>
            </a:r>
            <a:r>
              <a:rPr lang="en-ZA" dirty="0"/>
              <a:t>component of TB care and control</a:t>
            </a:r>
            <a:endParaRPr lang="en-US" dirty="0"/>
          </a:p>
        </p:txBody>
      </p:sp>
      <p:sp>
        <p:nvSpPr>
          <p:cNvPr id="3" name="Content Placeholder 2"/>
          <p:cNvSpPr>
            <a:spLocks noGrp="1"/>
          </p:cNvSpPr>
          <p:nvPr>
            <p:ph idx="1"/>
          </p:nvPr>
        </p:nvSpPr>
        <p:spPr>
          <a:xfrm>
            <a:off x="628649" y="1262743"/>
            <a:ext cx="7886700" cy="4155648"/>
          </a:xfrm>
        </p:spPr>
        <p:txBody>
          <a:bodyPr/>
          <a:lstStyle/>
          <a:p>
            <a:pPr>
              <a:spcAft>
                <a:spcPts val="600"/>
              </a:spcAft>
              <a:buFont typeface="Arial" panose="020B0604020202020204" pitchFamily="34" charset="0"/>
              <a:buChar char="•"/>
            </a:pPr>
            <a:r>
              <a:rPr lang="en-US" sz="2650" dirty="0" smtClean="0"/>
              <a:t>Drugs</a:t>
            </a:r>
            <a:r>
              <a:rPr lang="en-US" sz="2650" dirty="0"/>
              <a:t>, vaccines, treatment regimens, and diagnostic </a:t>
            </a:r>
            <a:r>
              <a:rPr lang="en-US" sz="2650" dirty="0" smtClean="0"/>
              <a:t>measures</a:t>
            </a:r>
            <a:endParaRPr lang="en-US" sz="2650" dirty="0"/>
          </a:p>
          <a:p>
            <a:pPr>
              <a:spcAft>
                <a:spcPts val="600"/>
              </a:spcAft>
              <a:buFont typeface="Arial" panose="020B0604020202020204" pitchFamily="34" charset="0"/>
              <a:buChar char="•"/>
            </a:pPr>
            <a:r>
              <a:rPr lang="en-US" sz="2650" dirty="0" smtClean="0"/>
              <a:t>Social </a:t>
            </a:r>
            <a:r>
              <a:rPr lang="en-US" sz="2650" dirty="0"/>
              <a:t>and structural determinants of disease and ways to prevent </a:t>
            </a:r>
            <a:r>
              <a:rPr lang="en-US" sz="2650" dirty="0" smtClean="0"/>
              <a:t>them</a:t>
            </a:r>
          </a:p>
          <a:p>
            <a:pPr>
              <a:buFont typeface="Arial" panose="020B0604020202020204" pitchFamily="34" charset="0"/>
              <a:buChar char="•"/>
            </a:pPr>
            <a:r>
              <a:rPr lang="en-US" sz="2650" dirty="0" smtClean="0"/>
              <a:t>Effectiveness </a:t>
            </a:r>
            <a:r>
              <a:rPr lang="en-US" sz="2650" dirty="0"/>
              <a:t>of </a:t>
            </a:r>
            <a:r>
              <a:rPr lang="en-US" sz="2650" dirty="0" smtClean="0"/>
              <a:t>the following:</a:t>
            </a:r>
          </a:p>
          <a:p>
            <a:pPr marL="685800" lvl="1" indent="-342900">
              <a:buFont typeface="Arial" panose="020B0604020202020204" pitchFamily="34" charset="0"/>
              <a:buChar char="•"/>
            </a:pPr>
            <a:r>
              <a:rPr lang="en-US" dirty="0" smtClean="0"/>
              <a:t>Infection </a:t>
            </a:r>
            <a:r>
              <a:rPr lang="en-US" dirty="0"/>
              <a:t>control </a:t>
            </a:r>
            <a:r>
              <a:rPr lang="en-US" dirty="0" smtClean="0"/>
              <a:t>measures</a:t>
            </a:r>
          </a:p>
          <a:p>
            <a:pPr marL="685800" lvl="1" indent="-342900">
              <a:buFont typeface="Arial" panose="020B0604020202020204" pitchFamily="34" charset="0"/>
              <a:buChar char="•"/>
            </a:pPr>
            <a:r>
              <a:rPr lang="en-US" dirty="0" smtClean="0"/>
              <a:t>Adherence strategies</a:t>
            </a:r>
          </a:p>
          <a:p>
            <a:pPr marL="685800" lvl="1" indent="-342900">
              <a:buFont typeface="Arial" panose="020B0604020202020204" pitchFamily="34" charset="0"/>
              <a:buChar char="•"/>
            </a:pPr>
            <a:r>
              <a:rPr lang="en-US" dirty="0" smtClean="0"/>
              <a:t>Drug </a:t>
            </a:r>
            <a:r>
              <a:rPr lang="en-US" dirty="0"/>
              <a:t>delivery </a:t>
            </a:r>
            <a:r>
              <a:rPr lang="en-US" dirty="0" smtClean="0"/>
              <a:t>mechanisms</a:t>
            </a:r>
          </a:p>
          <a:p>
            <a:pPr marL="685800" lvl="1" indent="-342900">
              <a:spcAft>
                <a:spcPts val="600"/>
              </a:spcAft>
              <a:buFont typeface="Arial" panose="020B0604020202020204" pitchFamily="34" charset="0"/>
              <a:buChar char="•"/>
            </a:pPr>
            <a:r>
              <a:rPr lang="en-US" dirty="0" smtClean="0"/>
              <a:t>Bio-medical interventions</a:t>
            </a:r>
          </a:p>
          <a:p>
            <a:pPr>
              <a:buFont typeface="Arial" panose="020B0604020202020204" pitchFamily="34" charset="0"/>
              <a:buChar char="•"/>
            </a:pPr>
            <a:r>
              <a:rPr lang="en-US" sz="2650" dirty="0"/>
              <a:t>S</a:t>
            </a:r>
            <a:r>
              <a:rPr lang="en-US" sz="2650" dirty="0" smtClean="0"/>
              <a:t>ocial</a:t>
            </a:r>
            <a:r>
              <a:rPr lang="en-US" sz="2650" dirty="0"/>
              <a:t>, cultural, and anthropological studies about </a:t>
            </a:r>
            <a:r>
              <a:rPr lang="en-US" sz="2650" dirty="0" smtClean="0"/>
              <a:t>individuals </a:t>
            </a:r>
            <a:r>
              <a:rPr lang="en-US" sz="2650" dirty="0"/>
              <a:t>and communities</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3</a:t>
            </a:fld>
            <a:endParaRPr lang="en-US"/>
          </a:p>
        </p:txBody>
      </p:sp>
      <p:sp>
        <p:nvSpPr>
          <p:cNvPr id="5" name="Rounded Rectangle 4"/>
          <p:cNvSpPr/>
          <p:nvPr/>
        </p:nvSpPr>
        <p:spPr>
          <a:xfrm>
            <a:off x="6204858" y="2979782"/>
            <a:ext cx="2310491" cy="201022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00" dirty="0"/>
              <a:t>Who is involved in research or has research projects running at your site?</a:t>
            </a:r>
          </a:p>
        </p:txBody>
      </p:sp>
    </p:spTree>
    <p:custDataLst>
      <p:tags r:id="rId1"/>
    </p:custDataLst>
    <p:extLst>
      <p:ext uri="{BB962C8B-B14F-4D97-AF65-F5344CB8AC3E}">
        <p14:creationId xmlns:p14="http://schemas.microsoft.com/office/powerpoint/2010/main" xmlns="" val="339753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599"/>
            <a:ext cx="8458200" cy="609600"/>
          </a:xfrm>
        </p:spPr>
        <p:txBody>
          <a:bodyPr>
            <a:noAutofit/>
          </a:bodyPr>
          <a:lstStyle/>
          <a:p>
            <a:r>
              <a:rPr lang="en-ZA" dirty="0" smtClean="0"/>
              <a:t>WHO Post 2015 </a:t>
            </a:r>
            <a:r>
              <a:rPr lang="en-US" dirty="0" smtClean="0"/>
              <a:t>global </a:t>
            </a:r>
            <a:r>
              <a:rPr lang="en-US" dirty="0"/>
              <a:t>strategy and targets </a:t>
            </a:r>
            <a:r>
              <a:rPr lang="en-US" dirty="0" smtClean="0"/>
              <a:t>for TB prevention</a:t>
            </a:r>
            <a:r>
              <a:rPr lang="en-US" dirty="0"/>
              <a:t>, care </a:t>
            </a:r>
            <a:r>
              <a:rPr lang="en-US" dirty="0" smtClean="0"/>
              <a:t>and control</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Intensified research and innovation through:</a:t>
            </a:r>
            <a:endParaRPr lang="en-US" dirty="0"/>
          </a:p>
          <a:p>
            <a:pPr lvl="1"/>
            <a:r>
              <a:rPr lang="en-US" dirty="0"/>
              <a:t>Discovery, development and rapid uptake of new tools, interventions and strategies</a:t>
            </a:r>
          </a:p>
          <a:p>
            <a:pPr lvl="1"/>
            <a:r>
              <a:rPr lang="en-US" dirty="0"/>
              <a:t>Research to </a:t>
            </a:r>
            <a:r>
              <a:rPr lang="en-US" dirty="0" smtClean="0"/>
              <a:t>optimise </a:t>
            </a:r>
            <a:r>
              <a:rPr lang="en-US" dirty="0"/>
              <a:t>implementation and impact, and promote innovations </a:t>
            </a:r>
          </a:p>
        </p:txBody>
      </p:sp>
      <p:sp>
        <p:nvSpPr>
          <p:cNvPr id="4" name="Rectangle 3"/>
          <p:cNvSpPr/>
          <p:nvPr/>
        </p:nvSpPr>
        <p:spPr>
          <a:xfrm>
            <a:off x="0" y="5653087"/>
            <a:ext cx="8307161" cy="347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sz="2100" i="1" dirty="0">
                <a:solidFill>
                  <a:schemeClr val="tx1"/>
                </a:solidFill>
              </a:rPr>
              <a:t>*</a:t>
            </a:r>
            <a:r>
              <a:rPr lang="en-ZA" sz="1800" i="1" dirty="0">
                <a:solidFill>
                  <a:schemeClr val="tx1"/>
                </a:solidFill>
              </a:rPr>
              <a:t>WHO: </a:t>
            </a:r>
            <a:r>
              <a:rPr lang="en-US" sz="1800" i="1" dirty="0">
                <a:solidFill>
                  <a:schemeClr val="tx1"/>
                </a:solidFill>
              </a:rPr>
              <a:t>Global strategy and targets for tuberculosis prevention, care and control after 2015. 2015</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4</a:t>
            </a:fld>
            <a:endParaRPr lang="en-US"/>
          </a:p>
        </p:txBody>
      </p:sp>
    </p:spTree>
    <p:custDataLst>
      <p:tags r:id="rId1"/>
    </p:custDataLst>
    <p:extLst>
      <p:ext uri="{BB962C8B-B14F-4D97-AF65-F5344CB8AC3E}">
        <p14:creationId xmlns:p14="http://schemas.microsoft.com/office/powerpoint/2010/main" xmlns="" val="51021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7829"/>
            <a:ext cx="7772400" cy="609600"/>
          </a:xfrm>
        </p:spPr>
        <p:txBody>
          <a:bodyPr>
            <a:noAutofit/>
          </a:bodyPr>
          <a:lstStyle/>
          <a:p>
            <a:r>
              <a:rPr lang="en-ZA" dirty="0" smtClean="0"/>
              <a:t>General ethical principles to govern research: Respect</a:t>
            </a:r>
            <a:endParaRPr lang="en-US" dirty="0"/>
          </a:p>
        </p:txBody>
      </p:sp>
      <p:sp>
        <p:nvSpPr>
          <p:cNvPr id="3" name="Content Placeholder 2"/>
          <p:cNvSpPr>
            <a:spLocks noGrp="1"/>
          </p:cNvSpPr>
          <p:nvPr>
            <p:ph idx="1"/>
          </p:nvPr>
        </p:nvSpPr>
        <p:spPr>
          <a:xfrm>
            <a:off x="628650" y="1538514"/>
            <a:ext cx="7886700" cy="2185711"/>
          </a:xfrm>
        </p:spPr>
        <p:txBody>
          <a:bodyPr>
            <a:noAutofit/>
          </a:bodyPr>
          <a:lstStyle/>
          <a:p>
            <a:r>
              <a:rPr lang="en-US" dirty="0" smtClean="0"/>
              <a:t>Respect </a:t>
            </a:r>
            <a:r>
              <a:rPr lang="en-US" dirty="0"/>
              <a:t>for </a:t>
            </a:r>
            <a:r>
              <a:rPr lang="en-US" dirty="0" smtClean="0"/>
              <a:t>autonomy </a:t>
            </a:r>
          </a:p>
          <a:p>
            <a:pPr lvl="1">
              <a:spcAft>
                <a:spcPts val="600"/>
              </a:spcAft>
            </a:pPr>
            <a:r>
              <a:rPr lang="en-US" dirty="0" smtClean="0"/>
              <a:t>Those </a:t>
            </a:r>
            <a:r>
              <a:rPr lang="en-US" dirty="0"/>
              <a:t>who are </a:t>
            </a:r>
            <a:r>
              <a:rPr lang="en-US" dirty="0" smtClean="0"/>
              <a:t>capable of </a:t>
            </a:r>
            <a:r>
              <a:rPr lang="en-US" dirty="0"/>
              <a:t>deliberation about their personal choices should be </a:t>
            </a:r>
            <a:r>
              <a:rPr lang="en-US" dirty="0" smtClean="0"/>
              <a:t>treated with </a:t>
            </a:r>
            <a:r>
              <a:rPr lang="en-US" dirty="0"/>
              <a:t>respect for </a:t>
            </a:r>
            <a:r>
              <a:rPr lang="en-US" dirty="0" smtClean="0"/>
              <a:t>their </a:t>
            </a:r>
            <a:r>
              <a:rPr lang="en-US" dirty="0"/>
              <a:t>capacity for </a:t>
            </a:r>
            <a:r>
              <a:rPr lang="en-US" dirty="0" smtClean="0"/>
              <a:t>self-determination</a:t>
            </a:r>
            <a:endParaRPr lang="en-US" dirty="0"/>
          </a:p>
          <a:p>
            <a:r>
              <a:rPr lang="en-US" dirty="0" smtClean="0"/>
              <a:t>Protection </a:t>
            </a:r>
            <a:r>
              <a:rPr lang="en-US" dirty="0"/>
              <a:t>of persons with impaired or diminished </a:t>
            </a:r>
            <a:r>
              <a:rPr lang="en-US" dirty="0" smtClean="0"/>
              <a:t>autonomy</a:t>
            </a:r>
          </a:p>
          <a:p>
            <a:pPr lvl="1"/>
            <a:r>
              <a:rPr lang="en-US" dirty="0" smtClean="0"/>
              <a:t>Those </a:t>
            </a:r>
            <a:r>
              <a:rPr lang="en-US" dirty="0"/>
              <a:t>who are dependent or vulnerable </a:t>
            </a:r>
            <a:r>
              <a:rPr lang="en-US" dirty="0" smtClean="0"/>
              <a:t>be afforded </a:t>
            </a:r>
            <a:r>
              <a:rPr lang="en-US" dirty="0"/>
              <a:t>security against harm or </a:t>
            </a:r>
            <a:r>
              <a:rPr lang="en-US" dirty="0" smtClean="0"/>
              <a:t>abuse</a:t>
            </a:r>
            <a:endParaRPr lang="en-US" dirty="0"/>
          </a:p>
        </p:txBody>
      </p:sp>
      <p:sp>
        <p:nvSpPr>
          <p:cNvPr id="5" name="Text Box 4"/>
          <p:cNvSpPr txBox="1">
            <a:spLocks noChangeArrowheads="1"/>
          </p:cNvSpPr>
          <p:nvPr/>
        </p:nvSpPr>
        <p:spPr bwMode="auto">
          <a:xfrm>
            <a:off x="-12468" y="5645523"/>
            <a:ext cx="906502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gn="r">
              <a:lnSpc>
                <a:spcPct val="100000"/>
              </a:lnSpc>
              <a:spcBef>
                <a:spcPct val="0"/>
              </a:spcBef>
              <a:buNone/>
            </a:pPr>
            <a:r>
              <a:rPr lang="en-US" sz="1000" b="0" i="1" dirty="0">
                <a:solidFill>
                  <a:schemeClr val="tx1"/>
                </a:solidFill>
              </a:rPr>
              <a:t>Council for International Organizations of Medical Sciences (CIOMS) in collaboration with WHO. International Ethical Guidelines for Biomedical Research </a:t>
            </a:r>
          </a:p>
          <a:p>
            <a:pPr algn="r">
              <a:lnSpc>
                <a:spcPct val="100000"/>
              </a:lnSpc>
              <a:spcBef>
                <a:spcPct val="0"/>
              </a:spcBef>
              <a:buNone/>
            </a:pPr>
            <a:r>
              <a:rPr lang="en-US" sz="1000" b="0" i="1" dirty="0">
                <a:solidFill>
                  <a:schemeClr val="tx1"/>
                </a:solidFill>
              </a:rPr>
              <a:t>Involving Human Subjects. 2002</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5</a:t>
            </a:fld>
            <a:endParaRPr lang="en-US" dirty="0"/>
          </a:p>
        </p:txBody>
      </p:sp>
    </p:spTree>
    <p:custDataLst>
      <p:tags r:id="rId1"/>
    </p:custDataLst>
    <p:extLst>
      <p:ext uri="{BB962C8B-B14F-4D97-AF65-F5344CB8AC3E}">
        <p14:creationId xmlns:p14="http://schemas.microsoft.com/office/powerpoint/2010/main" xmlns="" val="2462791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6942"/>
            <a:ext cx="7772400" cy="609600"/>
          </a:xfrm>
        </p:spPr>
        <p:txBody>
          <a:bodyPr>
            <a:noAutofit/>
          </a:bodyPr>
          <a:lstStyle/>
          <a:p>
            <a:r>
              <a:rPr lang="en-ZA" dirty="0" smtClean="0"/>
              <a:t>General ethical principles to govern research: </a:t>
            </a:r>
            <a:r>
              <a:rPr lang="en-US" dirty="0" smtClean="0"/>
              <a:t>Beneficence</a:t>
            </a:r>
            <a:endParaRPr lang="en-US" dirty="0"/>
          </a:p>
        </p:txBody>
      </p:sp>
      <p:sp>
        <p:nvSpPr>
          <p:cNvPr id="3" name="Content Placeholder 2"/>
          <p:cNvSpPr>
            <a:spLocks noGrp="1"/>
          </p:cNvSpPr>
          <p:nvPr>
            <p:ph idx="1"/>
          </p:nvPr>
        </p:nvSpPr>
        <p:spPr>
          <a:xfrm>
            <a:off x="519546" y="1320800"/>
            <a:ext cx="7886700" cy="3933125"/>
          </a:xfrm>
        </p:spPr>
        <p:txBody>
          <a:bodyPr>
            <a:noAutofit/>
          </a:bodyPr>
          <a:lstStyle/>
          <a:p>
            <a:r>
              <a:rPr lang="en-US" sz="2650" dirty="0" smtClean="0"/>
              <a:t>Ethical </a:t>
            </a:r>
            <a:r>
              <a:rPr lang="en-US" sz="2650" dirty="0"/>
              <a:t>obligation to </a:t>
            </a:r>
            <a:r>
              <a:rPr lang="en-US" sz="2650" dirty="0" smtClean="0"/>
              <a:t>maximise </a:t>
            </a:r>
            <a:r>
              <a:rPr lang="en-US" sz="2650" dirty="0"/>
              <a:t>benefit and </a:t>
            </a:r>
            <a:r>
              <a:rPr lang="en-US" sz="2650" dirty="0" smtClean="0"/>
              <a:t>to minimise harm</a:t>
            </a:r>
          </a:p>
          <a:p>
            <a:r>
              <a:rPr lang="en-US" sz="2650" dirty="0" smtClean="0"/>
              <a:t>Gives </a:t>
            </a:r>
            <a:r>
              <a:rPr lang="en-US" sz="2650" dirty="0"/>
              <a:t>rise to norms requiring </a:t>
            </a:r>
            <a:r>
              <a:rPr lang="en-US" sz="2650" dirty="0" smtClean="0"/>
              <a:t>that:</a:t>
            </a:r>
          </a:p>
          <a:p>
            <a:pPr lvl="1"/>
            <a:r>
              <a:rPr lang="en-US" sz="2450" dirty="0" smtClean="0"/>
              <a:t>Risks </a:t>
            </a:r>
            <a:r>
              <a:rPr lang="en-US" sz="2450" dirty="0"/>
              <a:t>of research be reasonable in light of expected benefits</a:t>
            </a:r>
          </a:p>
          <a:p>
            <a:pPr lvl="1"/>
            <a:r>
              <a:rPr lang="en-US" sz="2450" dirty="0"/>
              <a:t>Research design be sound</a:t>
            </a:r>
          </a:p>
          <a:p>
            <a:pPr lvl="1">
              <a:spcAft>
                <a:spcPts val="600"/>
              </a:spcAft>
            </a:pPr>
            <a:r>
              <a:rPr lang="en-US" sz="2450" dirty="0"/>
              <a:t>Investigators be competent both to conduct research and to safeguard welfare of research </a:t>
            </a:r>
            <a:r>
              <a:rPr lang="en-US" sz="2450" dirty="0" smtClean="0"/>
              <a:t>subjects</a:t>
            </a:r>
          </a:p>
          <a:p>
            <a:r>
              <a:rPr lang="en-US" sz="2650" dirty="0" smtClean="0"/>
              <a:t>Further proscribes deliberate infliction of harm on persons</a:t>
            </a:r>
          </a:p>
          <a:p>
            <a:pPr lvl="1"/>
            <a:r>
              <a:rPr lang="en-US" sz="2450" dirty="0" smtClean="0"/>
              <a:t>Non-</a:t>
            </a:r>
            <a:r>
              <a:rPr lang="en-US" sz="2450" dirty="0" err="1" smtClean="0"/>
              <a:t>maleficence</a:t>
            </a:r>
            <a:r>
              <a:rPr lang="en-US" sz="2450" dirty="0" smtClean="0"/>
              <a:t> (do no harm)</a:t>
            </a:r>
            <a:endParaRPr lang="en-US" sz="2450" dirty="0"/>
          </a:p>
        </p:txBody>
      </p:sp>
      <p:sp>
        <p:nvSpPr>
          <p:cNvPr id="5" name="Text Box 4"/>
          <p:cNvSpPr txBox="1">
            <a:spLocks noChangeArrowheads="1"/>
          </p:cNvSpPr>
          <p:nvPr/>
        </p:nvSpPr>
        <p:spPr bwMode="auto">
          <a:xfrm>
            <a:off x="6265305" y="5463570"/>
            <a:ext cx="2602923"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gn="r">
              <a:lnSpc>
                <a:spcPct val="100000"/>
              </a:lnSpc>
              <a:spcBef>
                <a:spcPct val="0"/>
              </a:spcBef>
              <a:buNone/>
            </a:pPr>
            <a:r>
              <a:rPr lang="en-US" sz="900" b="0" i="1" dirty="0" smtClean="0">
                <a:solidFill>
                  <a:schemeClr val="tx1"/>
                </a:solidFill>
              </a:rPr>
              <a:t>Council for International Organizations of Medical Sciences (CIOMS) in collaboration with WHO. International Ethical Guidelines for Biomedical Research </a:t>
            </a:r>
          </a:p>
          <a:p>
            <a:pPr algn="r">
              <a:lnSpc>
                <a:spcPct val="100000"/>
              </a:lnSpc>
              <a:spcBef>
                <a:spcPct val="0"/>
              </a:spcBef>
              <a:buNone/>
            </a:pPr>
            <a:r>
              <a:rPr lang="en-US" sz="900" b="0" i="1" dirty="0" smtClean="0">
                <a:solidFill>
                  <a:schemeClr val="tx1"/>
                </a:solidFill>
              </a:rPr>
              <a:t>Involving </a:t>
            </a:r>
            <a:r>
              <a:rPr lang="en-US" sz="900" b="0" i="1" dirty="0">
                <a:solidFill>
                  <a:schemeClr val="tx1"/>
                </a:solidFill>
              </a:rPr>
              <a:t>Human Subjects. 2002</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6</a:t>
            </a:fld>
            <a:endParaRPr lang="en-US"/>
          </a:p>
        </p:txBody>
      </p:sp>
    </p:spTree>
    <p:custDataLst>
      <p:tags r:id="rId1"/>
    </p:custDataLst>
    <p:extLst>
      <p:ext uri="{BB962C8B-B14F-4D97-AF65-F5344CB8AC3E}">
        <p14:creationId xmlns:p14="http://schemas.microsoft.com/office/powerpoint/2010/main" xmlns="" val="2228994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General ethical principles to govern research: </a:t>
            </a:r>
            <a:r>
              <a:rPr lang="en-US" dirty="0" smtClean="0"/>
              <a:t>Justice</a:t>
            </a:r>
            <a:endParaRPr lang="en-US" dirty="0"/>
          </a:p>
        </p:txBody>
      </p:sp>
      <p:sp>
        <p:nvSpPr>
          <p:cNvPr id="3" name="Content Placeholder 2"/>
          <p:cNvSpPr>
            <a:spLocks noGrp="1"/>
          </p:cNvSpPr>
          <p:nvPr>
            <p:ph idx="1"/>
          </p:nvPr>
        </p:nvSpPr>
        <p:spPr>
          <a:xfrm>
            <a:off x="685800" y="1565328"/>
            <a:ext cx="7886700" cy="3502617"/>
          </a:xfrm>
        </p:spPr>
        <p:txBody>
          <a:bodyPr>
            <a:normAutofit fontScale="92500" lnSpcReduction="20000"/>
          </a:bodyPr>
          <a:lstStyle/>
          <a:p>
            <a:pPr>
              <a:spcAft>
                <a:spcPts val="600"/>
              </a:spcAft>
            </a:pPr>
            <a:r>
              <a:rPr lang="en-US" dirty="0" smtClean="0"/>
              <a:t>Ethical </a:t>
            </a:r>
            <a:r>
              <a:rPr lang="en-US" dirty="0"/>
              <a:t>obligation to treat each person in accordance with what is morally right and </a:t>
            </a:r>
            <a:r>
              <a:rPr lang="en-US" dirty="0" smtClean="0"/>
              <a:t>proper and to </a:t>
            </a:r>
            <a:r>
              <a:rPr lang="en-US" dirty="0"/>
              <a:t>give each person what is due to him or </a:t>
            </a:r>
            <a:r>
              <a:rPr lang="en-US" dirty="0" smtClean="0"/>
              <a:t>her</a:t>
            </a:r>
          </a:p>
          <a:p>
            <a:pPr>
              <a:spcAft>
                <a:spcPts val="600"/>
              </a:spcAft>
            </a:pPr>
            <a:r>
              <a:rPr lang="en-US" dirty="0" smtClean="0"/>
              <a:t>Refrain </a:t>
            </a:r>
            <a:r>
              <a:rPr lang="en-US" dirty="0"/>
              <a:t>from practices that are likely to worsen unjust conditions or contribute to new </a:t>
            </a:r>
            <a:r>
              <a:rPr lang="en-US" dirty="0" smtClean="0"/>
              <a:t>inequities</a:t>
            </a:r>
          </a:p>
          <a:p>
            <a:pPr>
              <a:spcAft>
                <a:spcPts val="600"/>
              </a:spcAft>
            </a:pPr>
            <a:r>
              <a:rPr lang="en-US" dirty="0" smtClean="0"/>
              <a:t>Leave </a:t>
            </a:r>
            <a:r>
              <a:rPr lang="en-US" dirty="0"/>
              <a:t>low-resource countries or communities better off than previously or, at least, no worse </a:t>
            </a:r>
            <a:r>
              <a:rPr lang="en-US" dirty="0" smtClean="0"/>
              <a:t>off</a:t>
            </a:r>
          </a:p>
          <a:p>
            <a:pPr>
              <a:spcAft>
                <a:spcPts val="600"/>
              </a:spcAft>
            </a:pPr>
            <a:r>
              <a:rPr lang="en-US" dirty="0" smtClean="0"/>
              <a:t>Responsive </a:t>
            </a:r>
            <a:r>
              <a:rPr lang="en-US" dirty="0"/>
              <a:t>to the health conditions or needs of vulnerable subjects</a:t>
            </a:r>
            <a:endParaRPr lang="en-US" dirty="0" smtClean="0"/>
          </a:p>
          <a:p>
            <a:endParaRPr lang="en-US" dirty="0" smtClean="0"/>
          </a:p>
          <a:p>
            <a:endParaRPr lang="en-US" dirty="0" smtClean="0"/>
          </a:p>
          <a:p>
            <a:endParaRPr lang="en-US" dirty="0"/>
          </a:p>
        </p:txBody>
      </p:sp>
      <p:sp>
        <p:nvSpPr>
          <p:cNvPr id="5" name="Text Box 4"/>
          <p:cNvSpPr txBox="1">
            <a:spLocks noChangeArrowheads="1"/>
          </p:cNvSpPr>
          <p:nvPr/>
        </p:nvSpPr>
        <p:spPr bwMode="auto">
          <a:xfrm>
            <a:off x="901932" y="5879068"/>
            <a:ext cx="906502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None/>
            </a:pPr>
            <a:r>
              <a:rPr lang="en-US" sz="900" b="0" i="1" dirty="0">
                <a:solidFill>
                  <a:schemeClr val="tx1"/>
                </a:solidFill>
              </a:rPr>
              <a:t>Council for International Organizations of Medical Sciences (CIOMS) in collaboration with WHO. International Ethical Guidelines for Biomedical Research </a:t>
            </a:r>
          </a:p>
          <a:p>
            <a:pPr>
              <a:lnSpc>
                <a:spcPct val="100000"/>
              </a:lnSpc>
              <a:spcBef>
                <a:spcPct val="0"/>
              </a:spcBef>
              <a:buNone/>
            </a:pPr>
            <a:r>
              <a:rPr lang="en-US" sz="900" b="0" i="1" dirty="0">
                <a:solidFill>
                  <a:schemeClr val="tx1"/>
                </a:solidFill>
              </a:rPr>
              <a:t>Involving Human Subjects. 2002</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7</a:t>
            </a:fld>
            <a:endParaRPr lang="en-US"/>
          </a:p>
        </p:txBody>
      </p:sp>
    </p:spTree>
    <p:custDataLst>
      <p:tags r:id="rId1"/>
    </p:custDataLst>
    <p:extLst>
      <p:ext uri="{BB962C8B-B14F-4D97-AF65-F5344CB8AC3E}">
        <p14:creationId xmlns:p14="http://schemas.microsoft.com/office/powerpoint/2010/main" xmlns="" val="796131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94172"/>
          </a:xfrm>
        </p:spPr>
        <p:txBody>
          <a:bodyPr>
            <a:noAutofit/>
          </a:bodyPr>
          <a:lstStyle/>
          <a:p>
            <a:r>
              <a:rPr lang="en-ZA" dirty="0"/>
              <a:t>Important considerations when designing ethical research strategy </a:t>
            </a:r>
            <a:r>
              <a:rPr lang="en-ZA" dirty="0" smtClean="0"/>
              <a:t>- 1</a:t>
            </a:r>
            <a:endParaRPr lang="en-US" dirty="0"/>
          </a:p>
        </p:txBody>
      </p:sp>
      <p:sp>
        <p:nvSpPr>
          <p:cNvPr id="3" name="Content Placeholder 2"/>
          <p:cNvSpPr>
            <a:spLocks noGrp="1"/>
          </p:cNvSpPr>
          <p:nvPr>
            <p:ph idx="1"/>
          </p:nvPr>
        </p:nvSpPr>
        <p:spPr>
          <a:xfrm>
            <a:off x="628650" y="1354769"/>
            <a:ext cx="8120495" cy="4248553"/>
          </a:xfrm>
        </p:spPr>
        <p:txBody>
          <a:bodyPr>
            <a:noAutofit/>
          </a:bodyPr>
          <a:lstStyle/>
          <a:p>
            <a:pPr>
              <a:buFont typeface="Arial" panose="020B0604020202020204" pitchFamily="34" charset="0"/>
              <a:buChar char="•"/>
            </a:pPr>
            <a:r>
              <a:rPr lang="en-US" b="1" dirty="0" smtClean="0"/>
              <a:t>Full stakeholder participation</a:t>
            </a:r>
            <a:r>
              <a:rPr lang="en-US" dirty="0" smtClean="0"/>
              <a:t>, including community and civil society, in generation </a:t>
            </a:r>
            <a:r>
              <a:rPr lang="en-US" dirty="0"/>
              <a:t>of research questions and </a:t>
            </a:r>
            <a:r>
              <a:rPr lang="en-US" dirty="0" smtClean="0"/>
              <a:t>design </a:t>
            </a:r>
            <a:r>
              <a:rPr lang="en-US" dirty="0"/>
              <a:t>and implementation of </a:t>
            </a:r>
            <a:r>
              <a:rPr lang="en-US" dirty="0" smtClean="0"/>
              <a:t>studies</a:t>
            </a:r>
          </a:p>
          <a:p>
            <a:pPr lvl="1">
              <a:spcAft>
                <a:spcPts val="600"/>
              </a:spcAft>
              <a:buFont typeface="Arial" panose="020B0604020202020204" pitchFamily="34" charset="0"/>
              <a:buChar char="•"/>
            </a:pPr>
            <a:r>
              <a:rPr lang="en-US" b="1" i="1" dirty="0" smtClean="0"/>
              <a:t>Good Participatory Practice Guidelines for TB Drug Trials - </a:t>
            </a:r>
            <a:r>
              <a:rPr lang="en-US" dirty="0" smtClean="0"/>
              <a:t>Critical Path to TB Drug Regimens  Stakeholder and Community Engagement Workgroup, 2012</a:t>
            </a:r>
            <a:endParaRPr lang="en-US" i="1"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8</a:t>
            </a:fld>
            <a:endParaRPr lang="en-US"/>
          </a:p>
        </p:txBody>
      </p:sp>
    </p:spTree>
    <p:custDataLst>
      <p:tags r:id="rId1"/>
    </p:custDataLst>
    <p:extLst>
      <p:ext uri="{BB962C8B-B14F-4D97-AF65-F5344CB8AC3E}">
        <p14:creationId xmlns:p14="http://schemas.microsoft.com/office/powerpoint/2010/main" xmlns="" val="2077038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94172"/>
          </a:xfrm>
        </p:spPr>
        <p:txBody>
          <a:bodyPr>
            <a:noAutofit/>
          </a:bodyPr>
          <a:lstStyle/>
          <a:p>
            <a:r>
              <a:rPr lang="en-ZA" dirty="0"/>
              <a:t>Important considerations when designing ethical research strategy </a:t>
            </a:r>
            <a:r>
              <a:rPr lang="en-ZA" dirty="0" smtClean="0"/>
              <a:t>- 2</a:t>
            </a:r>
            <a:endParaRPr lang="en-US" dirty="0"/>
          </a:p>
        </p:txBody>
      </p:sp>
      <p:sp>
        <p:nvSpPr>
          <p:cNvPr id="3" name="Content Placeholder 2"/>
          <p:cNvSpPr>
            <a:spLocks noGrp="1"/>
          </p:cNvSpPr>
          <p:nvPr>
            <p:ph idx="1"/>
          </p:nvPr>
        </p:nvSpPr>
        <p:spPr>
          <a:xfrm>
            <a:off x="362858" y="1354769"/>
            <a:ext cx="8386288" cy="4248553"/>
          </a:xfrm>
        </p:spPr>
        <p:txBody>
          <a:bodyPr>
            <a:noAutofit/>
          </a:bodyPr>
          <a:lstStyle/>
          <a:p>
            <a:pPr>
              <a:spcAft>
                <a:spcPts val="600"/>
              </a:spcAft>
              <a:buFont typeface="Arial" panose="020B0604020202020204" pitchFamily="34" charset="0"/>
              <a:buChar char="•"/>
            </a:pPr>
            <a:r>
              <a:rPr lang="en-US" b="1" dirty="0" smtClean="0"/>
              <a:t>Communication</a:t>
            </a:r>
            <a:r>
              <a:rPr lang="en-US" dirty="0" smtClean="0"/>
              <a:t> of research </a:t>
            </a:r>
            <a:r>
              <a:rPr lang="en-US" dirty="0"/>
              <a:t>findings and </a:t>
            </a:r>
            <a:r>
              <a:rPr lang="en-US" dirty="0" smtClean="0"/>
              <a:t>application </a:t>
            </a:r>
            <a:r>
              <a:rPr lang="en-US" dirty="0"/>
              <a:t>of these </a:t>
            </a:r>
            <a:r>
              <a:rPr lang="en-US" dirty="0" smtClean="0"/>
              <a:t>findings to participants</a:t>
            </a:r>
            <a:endParaRPr lang="en-US" dirty="0"/>
          </a:p>
          <a:p>
            <a:pPr>
              <a:spcAft>
                <a:spcPts val="600"/>
              </a:spcAft>
              <a:buFont typeface="Arial" panose="020B0604020202020204" pitchFamily="34" charset="0"/>
              <a:buChar char="•"/>
            </a:pPr>
            <a:r>
              <a:rPr lang="en-US" dirty="0" smtClean="0"/>
              <a:t>Populations </a:t>
            </a:r>
            <a:r>
              <a:rPr lang="en-US" dirty="0"/>
              <a:t>in which </a:t>
            </a:r>
            <a:r>
              <a:rPr lang="en-US" dirty="0" smtClean="0"/>
              <a:t>research </a:t>
            </a:r>
            <a:r>
              <a:rPr lang="en-US" dirty="0"/>
              <a:t>is carried out </a:t>
            </a:r>
            <a:r>
              <a:rPr lang="en-US" dirty="0" smtClean="0"/>
              <a:t>should stand </a:t>
            </a:r>
            <a:r>
              <a:rPr lang="en-US" dirty="0"/>
              <a:t>to </a:t>
            </a:r>
            <a:r>
              <a:rPr lang="en-US" b="1" dirty="0"/>
              <a:t>benefit from </a:t>
            </a:r>
            <a:r>
              <a:rPr lang="en-US" b="1" dirty="0" smtClean="0"/>
              <a:t>results</a:t>
            </a:r>
          </a:p>
          <a:p>
            <a:pPr>
              <a:spcAft>
                <a:spcPts val="600"/>
              </a:spcAft>
              <a:buFont typeface="Arial" panose="020B0604020202020204" pitchFamily="34" charset="0"/>
              <a:buChar char="•"/>
            </a:pPr>
            <a:r>
              <a:rPr lang="en-US" b="1" dirty="0" smtClean="0"/>
              <a:t>Technology </a:t>
            </a:r>
            <a:r>
              <a:rPr lang="en-US" b="1" dirty="0"/>
              <a:t>transfer</a:t>
            </a:r>
            <a:r>
              <a:rPr lang="en-US" dirty="0"/>
              <a:t>, whenever applicable, </a:t>
            </a:r>
            <a:r>
              <a:rPr lang="en-US" dirty="0" smtClean="0"/>
              <a:t>for </a:t>
            </a:r>
            <a:r>
              <a:rPr lang="en-US" dirty="0"/>
              <a:t>benefit </a:t>
            </a:r>
            <a:r>
              <a:rPr lang="en-US" dirty="0" smtClean="0"/>
              <a:t>of </a:t>
            </a:r>
            <a:r>
              <a:rPr lang="en-US" dirty="0"/>
              <a:t>affected </a:t>
            </a:r>
            <a:r>
              <a:rPr lang="en-US" dirty="0" smtClean="0"/>
              <a:t>population</a:t>
            </a:r>
            <a:endParaRPr lang="en-US" dirty="0"/>
          </a:p>
          <a:p>
            <a:pPr>
              <a:buFont typeface="Arial" panose="020B0604020202020204" pitchFamily="34" charset="0"/>
              <a:buChar char="•"/>
            </a:pPr>
            <a:r>
              <a:rPr lang="en-US" dirty="0" smtClean="0"/>
              <a:t>Ultimately </a:t>
            </a:r>
            <a:r>
              <a:rPr lang="en-US" dirty="0"/>
              <a:t>helps low- and middle-income countries </a:t>
            </a:r>
            <a:r>
              <a:rPr lang="en-US" b="1" dirty="0"/>
              <a:t>develop </a:t>
            </a:r>
            <a:r>
              <a:rPr lang="en-US" b="1" dirty="0" smtClean="0"/>
              <a:t>capacity </a:t>
            </a:r>
            <a:r>
              <a:rPr lang="en-US" dirty="0"/>
              <a:t>to do research </a:t>
            </a:r>
            <a:r>
              <a:rPr lang="en-US" dirty="0" smtClean="0"/>
              <a:t>themselves</a:t>
            </a:r>
          </a:p>
          <a:p>
            <a:pPr>
              <a:buFont typeface="Arial" panose="020B0604020202020204" pitchFamily="34" charset="0"/>
              <a:buChar char="•"/>
            </a:pPr>
            <a:r>
              <a:rPr lang="en-US" dirty="0" smtClean="0"/>
              <a:t>Protocols should consider how </a:t>
            </a:r>
            <a:r>
              <a:rPr lang="en-US" b="1" dirty="0" smtClean="0"/>
              <a:t>findings will be translated into public health policy</a:t>
            </a:r>
            <a:r>
              <a:rPr lang="en-US" dirty="0" smtClean="0"/>
              <a:t>, as applicable</a:t>
            </a:r>
          </a:p>
          <a:p>
            <a:pPr>
              <a:buFont typeface="Arial" panose="020B0604020202020204" pitchFamily="34" charset="0"/>
              <a:buChar char="•"/>
            </a:pP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9</a:t>
            </a:fld>
            <a:endParaRPr lang="en-US"/>
          </a:p>
        </p:txBody>
      </p:sp>
    </p:spTree>
    <p:custDataLst>
      <p:tags r:id="rId1"/>
    </p:custDataLst>
    <p:extLst>
      <p:ext uri="{BB962C8B-B14F-4D97-AF65-F5344CB8AC3E}">
        <p14:creationId xmlns:p14="http://schemas.microsoft.com/office/powerpoint/2010/main" xmlns="" val="20770383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10394</TotalTime>
  <Words>2018</Words>
  <Application>Microsoft Office PowerPoint</Application>
  <PresentationFormat>On-screen Show (4:3)</PresentationFormat>
  <Paragraphs>175</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1_TB CARE II</vt:lpstr>
      <vt:lpstr>Slide 1</vt:lpstr>
      <vt:lpstr>Objectives</vt:lpstr>
      <vt:lpstr>Research:  A critical component of TB care and control</vt:lpstr>
      <vt:lpstr>WHO Post 2015 global strategy and targets for TB prevention, care and control</vt:lpstr>
      <vt:lpstr>General ethical principles to govern research: Respect</vt:lpstr>
      <vt:lpstr>General ethical principles to govern research: Beneficence</vt:lpstr>
      <vt:lpstr>General ethical principles to govern research: Justice</vt:lpstr>
      <vt:lpstr>Important considerations when designing ethical research strategy - 1</vt:lpstr>
      <vt:lpstr>Important considerations when designing ethical research strategy - 2</vt:lpstr>
      <vt:lpstr>Important considerations when designing ethical research strategy  - 3 </vt:lpstr>
      <vt:lpstr>Are these ethical considerations applied at your site?</vt:lpstr>
      <vt:lpstr>Public health surveillance activities</vt:lpstr>
      <vt:lpstr>Application of ethical considerations to routine public health surveillance activities - 1  </vt:lpstr>
      <vt:lpstr>Application of ethical considerations to routine public health surveillance activities - 2 </vt:lpstr>
      <vt:lpstr>Application of ethical considerations to routine public health surveillance activities - 3</vt:lpstr>
      <vt:lpstr>Circumstances in which biomedical research trials should not be performed – 1 </vt:lpstr>
      <vt:lpstr>Circumstances in which biomedical research trials should not be performed - 2 </vt:lpstr>
      <vt:lpstr>Slide 18</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478</cp:revision>
  <dcterms:created xsi:type="dcterms:W3CDTF">2012-11-13T21:47:44Z</dcterms:created>
  <dcterms:modified xsi:type="dcterms:W3CDTF">2015-08-07T03:42:55Z</dcterms:modified>
</cp:coreProperties>
</file>